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4" y="53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BFCDEE20-416C-4776-942F-1C761CEDCD5D}" type="datetimeFigureOut">
              <a:rPr lang="en-US" smtClean="0"/>
              <a:t>3/10/2015</a:t>
            </a:fld>
            <a:endParaRPr lang="en-US"/>
          </a:p>
        </p:txBody>
      </p:sp>
      <p:sp>
        <p:nvSpPr>
          <p:cNvPr id="8" name="Slide Number Placeholder 7"/>
          <p:cNvSpPr>
            <a:spLocks noGrp="1"/>
          </p:cNvSpPr>
          <p:nvPr>
            <p:ph type="sldNum" sz="quarter" idx="11"/>
          </p:nvPr>
        </p:nvSpPr>
        <p:spPr/>
        <p:txBody>
          <a:bodyPr/>
          <a:lstStyle/>
          <a:p>
            <a:fld id="{914220A8-1150-41A7-9D55-408FA245A6A5}"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CDEE20-416C-4776-942F-1C761CEDCD5D}"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220A8-1150-41A7-9D55-408FA245A6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DEE20-416C-4776-942F-1C761CEDCD5D}"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220A8-1150-41A7-9D55-408FA245A6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BFCDEE20-416C-4776-942F-1C761CEDCD5D}" type="datetimeFigureOut">
              <a:rPr lang="en-US" smtClean="0"/>
              <a:t>3/10/2015</a:t>
            </a:fld>
            <a:endParaRPr lang="en-US"/>
          </a:p>
        </p:txBody>
      </p:sp>
      <p:sp>
        <p:nvSpPr>
          <p:cNvPr id="10" name="Slide Number Placeholder 9"/>
          <p:cNvSpPr>
            <a:spLocks noGrp="1"/>
          </p:cNvSpPr>
          <p:nvPr>
            <p:ph type="sldNum" sz="quarter" idx="15"/>
          </p:nvPr>
        </p:nvSpPr>
        <p:spPr/>
        <p:txBody>
          <a:bodyPr/>
          <a:lstStyle/>
          <a:p>
            <a:fld id="{914220A8-1150-41A7-9D55-408FA245A6A5}" type="slidenum">
              <a:rPr lang="en-US" smtClean="0"/>
              <a:t>‹#›</a:t>
            </a:fld>
            <a:endParaRPr lang="en-US"/>
          </a:p>
        </p:txBody>
      </p:sp>
      <p:sp>
        <p:nvSpPr>
          <p:cNvPr id="11" name="Footer Placeholder 10"/>
          <p:cNvSpPr>
            <a:spLocks noGrp="1"/>
          </p:cNvSpPr>
          <p:nvPr>
            <p:ph type="ftr" sz="quarter" idx="16"/>
          </p:nvPr>
        </p:nvSpPr>
        <p:spPr/>
        <p:txBody>
          <a:bodyPr/>
          <a:lstStyle/>
          <a:p>
            <a:endParaRPr lang="en-US"/>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FCDEE20-416C-4776-942F-1C761CEDCD5D}" type="datetimeFigureOut">
              <a:rPr lang="en-US" smtClean="0"/>
              <a:t>3/10/2015</a:t>
            </a:fld>
            <a:endParaRPr lang="en-US"/>
          </a:p>
        </p:txBody>
      </p:sp>
      <p:sp>
        <p:nvSpPr>
          <p:cNvPr id="8" name="Slide Number Placeholder 7"/>
          <p:cNvSpPr>
            <a:spLocks noGrp="1"/>
          </p:cNvSpPr>
          <p:nvPr>
            <p:ph type="sldNum" sz="quarter" idx="11"/>
          </p:nvPr>
        </p:nvSpPr>
        <p:spPr/>
        <p:txBody>
          <a:bodyPr/>
          <a:lstStyle/>
          <a:p>
            <a:fld id="{914220A8-1150-41A7-9D55-408FA245A6A5}"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BFCDEE20-416C-4776-942F-1C761CEDCD5D}" type="datetimeFigureOut">
              <a:rPr lang="en-US" smtClean="0"/>
              <a:t>3/10/2015</a:t>
            </a:fld>
            <a:endParaRPr lang="en-US"/>
          </a:p>
        </p:txBody>
      </p:sp>
      <p:sp>
        <p:nvSpPr>
          <p:cNvPr id="10" name="Slide Number Placeholder 9"/>
          <p:cNvSpPr>
            <a:spLocks noGrp="1"/>
          </p:cNvSpPr>
          <p:nvPr>
            <p:ph type="sldNum" sz="quarter" idx="11"/>
          </p:nvPr>
        </p:nvSpPr>
        <p:spPr/>
        <p:txBody>
          <a:bodyPr/>
          <a:lstStyle/>
          <a:p>
            <a:fld id="{914220A8-1150-41A7-9D55-408FA245A6A5}" type="slidenum">
              <a:rPr lang="en-US" smtClean="0"/>
              <a:t>‹#›</a:t>
            </a:fld>
            <a:endParaRPr lang="en-US"/>
          </a:p>
        </p:txBody>
      </p:sp>
      <p:sp>
        <p:nvSpPr>
          <p:cNvPr id="11" name="Footer Placeholder 10"/>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BFCDEE20-416C-4776-942F-1C761CEDCD5D}" type="datetimeFigureOut">
              <a:rPr lang="en-US" smtClean="0"/>
              <a:t>3/10/2015</a:t>
            </a:fld>
            <a:endParaRPr lang="en-US"/>
          </a:p>
        </p:txBody>
      </p:sp>
      <p:sp>
        <p:nvSpPr>
          <p:cNvPr id="11" name="Slide Number Placeholder 10"/>
          <p:cNvSpPr>
            <a:spLocks noGrp="1"/>
          </p:cNvSpPr>
          <p:nvPr>
            <p:ph type="sldNum" sz="quarter" idx="11"/>
          </p:nvPr>
        </p:nvSpPr>
        <p:spPr/>
        <p:txBody>
          <a:bodyPr/>
          <a:lstStyle/>
          <a:p>
            <a:fld id="{914220A8-1150-41A7-9D55-408FA245A6A5}" type="slidenum">
              <a:rPr lang="en-US" smtClean="0"/>
              <a:t>‹#›</a:t>
            </a:fld>
            <a:endParaRPr lang="en-US"/>
          </a:p>
        </p:txBody>
      </p:sp>
      <p:sp>
        <p:nvSpPr>
          <p:cNvPr id="12" name="Footer Placeholder 11"/>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BFCDEE20-416C-4776-942F-1C761CEDCD5D}" type="datetimeFigureOut">
              <a:rPr lang="en-US" smtClean="0"/>
              <a:t>3/10/2015</a:t>
            </a:fld>
            <a:endParaRPr lang="en-US"/>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914220A8-1150-41A7-9D55-408FA245A6A5}" type="slidenum">
              <a:rPr lang="en-US" smtClean="0"/>
              <a:t>‹#›</a:t>
            </a:fld>
            <a:endParaRPr lang="en-US"/>
          </a:p>
        </p:txBody>
      </p:sp>
      <p:sp>
        <p:nvSpPr>
          <p:cNvPr id="6" name="Footer Placeholder 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DEE20-416C-4776-942F-1C761CEDCD5D}" type="datetimeFigureOut">
              <a:rPr lang="en-US" smtClean="0"/>
              <a:t>3/10/2015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220A8-1150-41A7-9D55-408FA245A6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FCDEE20-416C-4776-942F-1C761CEDCD5D}" type="datetimeFigureOut">
              <a:rPr lang="en-US" smtClean="0"/>
              <a:t>3/10/2015</a:t>
            </a:fld>
            <a:endParaRPr lang="en-US"/>
          </a:p>
        </p:txBody>
      </p:sp>
      <p:sp>
        <p:nvSpPr>
          <p:cNvPr id="9" name="Slide Number Placeholder 8"/>
          <p:cNvSpPr>
            <a:spLocks noGrp="1"/>
          </p:cNvSpPr>
          <p:nvPr>
            <p:ph type="sldNum" sz="quarter" idx="11"/>
          </p:nvPr>
        </p:nvSpPr>
        <p:spPr/>
        <p:txBody>
          <a:bodyPr/>
          <a:lstStyle/>
          <a:p>
            <a:fld id="{914220A8-1150-41A7-9D55-408FA245A6A5}"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FCDEE20-416C-4776-942F-1C761CEDCD5D}" type="datetimeFigureOut">
              <a:rPr lang="en-US" smtClean="0"/>
              <a:t>3/10/2015</a:t>
            </a:fld>
            <a:endParaRPr lang="en-US"/>
          </a:p>
        </p:txBody>
      </p:sp>
      <p:sp>
        <p:nvSpPr>
          <p:cNvPr id="9" name="Slide Number Placeholder 8"/>
          <p:cNvSpPr>
            <a:spLocks noGrp="1"/>
          </p:cNvSpPr>
          <p:nvPr>
            <p:ph type="sldNum" sz="quarter" idx="11"/>
          </p:nvPr>
        </p:nvSpPr>
        <p:spPr/>
        <p:txBody>
          <a:bodyPr/>
          <a:lstStyle/>
          <a:p>
            <a:fld id="{914220A8-1150-41A7-9D55-408FA245A6A5}"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BFCDEE20-416C-4776-942F-1C761CEDCD5D}" type="datetimeFigureOut">
              <a:rPr lang="en-US" smtClean="0"/>
              <a:t>3/10/2015</a:t>
            </a:fld>
            <a:endParaRPr lang="en-US"/>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914220A8-1150-41A7-9D55-408FA245A6A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248" y="4038600"/>
            <a:ext cx="8482030" cy="1828800"/>
          </a:xfrm>
        </p:spPr>
        <p:txBody>
          <a:bodyPr>
            <a:normAutofit fontScale="90000"/>
          </a:bodyPr>
          <a:lstStyle/>
          <a:p>
            <a:r>
              <a:rPr lang="en-US" dirty="0" smtClean="0">
                <a:effectLst>
                  <a:outerShdw blurRad="38100" dist="38100" dir="2700000" algn="tl">
                    <a:srgbClr val="000000">
                      <a:alpha val="43137"/>
                    </a:srgbClr>
                  </a:outerShdw>
                </a:effectLst>
              </a:rPr>
              <a:t>United States Foreign Policy, 1865 - 1914</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533400" y="5867400"/>
            <a:ext cx="6705600" cy="685800"/>
          </a:xfrm>
        </p:spPr>
        <p:txBody>
          <a:bodyPr>
            <a:normAutofit/>
          </a:bodyPr>
          <a:lstStyle/>
          <a:p>
            <a:r>
              <a:rPr lang="en-US" sz="2400" dirty="0" smtClean="0"/>
              <a:t>From “Manifest Destiny” to International Empire</a:t>
            </a:r>
            <a:endParaRPr lang="en-US" sz="2400" dirty="0"/>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304800" y="228600"/>
            <a:ext cx="4950088" cy="3257276"/>
          </a:xfrm>
          <a:prstGeom prst="rect">
            <a:avLst/>
          </a:prstGeom>
        </p:spPr>
      </p:pic>
      <p:pic>
        <p:nvPicPr>
          <p:cNvPr id="5" name="Picture 4"/>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4729064" y="1066800"/>
            <a:ext cx="4276531" cy="2794000"/>
          </a:xfrm>
          <a:prstGeom prst="rect">
            <a:avLst/>
          </a:prstGeom>
        </p:spPr>
      </p:pic>
    </p:spTree>
    <p:extLst>
      <p:ext uri="{BB962C8B-B14F-4D97-AF65-F5344CB8AC3E}">
        <p14:creationId xmlns:p14="http://schemas.microsoft.com/office/powerpoint/2010/main" val="1726737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3616325" cy="1066800"/>
          </a:xfrm>
        </p:spPr>
        <p:txBody>
          <a:bodyPr>
            <a:noAutofit/>
          </a:bodyPr>
          <a:lstStyle/>
          <a:p>
            <a:r>
              <a:rPr lang="en-US" sz="3600" dirty="0" smtClean="0"/>
              <a:t>William Randolph </a:t>
            </a:r>
            <a:r>
              <a:rPr lang="en-US" sz="3600" dirty="0" err="1" smtClean="0"/>
              <a:t>hearst</a:t>
            </a:r>
            <a:endParaRPr lang="en-US" sz="36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35650" y="609600"/>
            <a:ext cx="4155743" cy="5867400"/>
          </a:xfrm>
        </p:spPr>
      </p:pic>
      <p:sp>
        <p:nvSpPr>
          <p:cNvPr id="4" name="Content Placeholder 3"/>
          <p:cNvSpPr>
            <a:spLocks noGrp="1"/>
          </p:cNvSpPr>
          <p:nvPr>
            <p:ph sz="half" idx="2"/>
          </p:nvPr>
        </p:nvSpPr>
        <p:spPr>
          <a:xfrm>
            <a:off x="304800" y="1915880"/>
            <a:ext cx="3831265" cy="4637320"/>
          </a:xfrm>
        </p:spPr>
        <p:txBody>
          <a:bodyPr>
            <a:normAutofit/>
          </a:bodyPr>
          <a:lstStyle/>
          <a:p>
            <a:r>
              <a:rPr lang="en-US" dirty="0" smtClean="0"/>
              <a:t>One of the United States first media magnates, Hearst owned the New York Morning Journal and the New York World.  </a:t>
            </a:r>
          </a:p>
          <a:p>
            <a:r>
              <a:rPr lang="en-US" dirty="0" smtClean="0"/>
              <a:t>Seeing an increasingly literate public with a desire to be both informed and entertained, Hearst stopped at nothing to sell newspapers. </a:t>
            </a:r>
          </a:p>
          <a:p>
            <a:r>
              <a:rPr lang="en-US" dirty="0" smtClean="0"/>
              <a:t>High interest stories which often sensationalized events to the point of absurdity sold copies, and Hearst was not above misleading the public and sacrificing truth to sell newspapers.</a:t>
            </a:r>
            <a:endParaRPr lang="en-US" dirty="0"/>
          </a:p>
        </p:txBody>
      </p:sp>
    </p:spTree>
    <p:extLst>
      <p:ext uri="{BB962C8B-B14F-4D97-AF65-F5344CB8AC3E}">
        <p14:creationId xmlns:p14="http://schemas.microsoft.com/office/powerpoint/2010/main" val="1956625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5145024" cy="1066800"/>
          </a:xfrm>
        </p:spPr>
        <p:txBody>
          <a:bodyPr>
            <a:normAutofit/>
          </a:bodyPr>
          <a:lstStyle/>
          <a:p>
            <a:r>
              <a:rPr lang="en-US" sz="4400" dirty="0" smtClean="0"/>
              <a:t>Joseph Pulitzer</a:t>
            </a:r>
            <a:endParaRPr lang="en-US" sz="4400" dirty="0"/>
          </a:p>
        </p:txBody>
      </p:sp>
      <p:sp>
        <p:nvSpPr>
          <p:cNvPr id="4" name="Content Placeholder 3"/>
          <p:cNvSpPr>
            <a:spLocks noGrp="1"/>
          </p:cNvSpPr>
          <p:nvPr>
            <p:ph sz="half" idx="2"/>
          </p:nvPr>
        </p:nvSpPr>
        <p:spPr>
          <a:xfrm>
            <a:off x="381000" y="1447800"/>
            <a:ext cx="4419600" cy="5410200"/>
          </a:xfrm>
        </p:spPr>
        <p:txBody>
          <a:bodyPr>
            <a:normAutofit/>
          </a:bodyPr>
          <a:lstStyle/>
          <a:p>
            <a:r>
              <a:rPr lang="en-US" sz="2000" dirty="0" smtClean="0"/>
              <a:t>Don’t let the prestigious name of journalism’s most coveted award fool you, Joseph Pulitzer was every bit as devoted to selling copies of his newspaper as Hearst had been.  And, just like Hearst, he was willing to substitute sensationalism for reality if that helped to sell newspapers. </a:t>
            </a:r>
          </a:p>
          <a:p>
            <a:r>
              <a:rPr lang="en-US" sz="2000" dirty="0" smtClean="0"/>
              <a:t>Pulitzer and Hearst both sent reporters to Cuba during the late 1890s, hoping to find a storyline which would capture the public’s imagination. </a:t>
            </a:r>
          </a:p>
          <a:p>
            <a:r>
              <a:rPr lang="en-US" sz="2000" dirty="0" smtClean="0"/>
              <a:t>Frequently, these stories were written on low reading levels and emphasized violence, brutality, and bloodshed.</a:t>
            </a:r>
            <a:endParaRPr lang="en-US" sz="2000" dirty="0"/>
          </a:p>
        </p:txBody>
      </p:sp>
      <p:pic>
        <p:nvPicPr>
          <p:cNvPr id="5" name="Content Placeholder 5" descr="Pulitzer World.jpg"/>
          <p:cNvPicPr>
            <a:picLocks noGrp="1" noChangeAspect="1"/>
          </p:cNvPicPr>
          <p:nvPr>
            <p:ph sz="half" idx="1"/>
          </p:nvPr>
        </p:nvPicPr>
        <p:blipFill>
          <a:blip r:embed="rId2" cstate="print"/>
          <a:stretch>
            <a:fillRect/>
          </a:stretch>
        </p:blipFill>
        <p:spPr>
          <a:xfrm>
            <a:off x="5029200" y="1295400"/>
            <a:ext cx="3824288" cy="5091508"/>
          </a:xfrm>
        </p:spPr>
      </p:pic>
    </p:spTree>
    <p:extLst>
      <p:ext uri="{BB962C8B-B14F-4D97-AF65-F5344CB8AC3E}">
        <p14:creationId xmlns:p14="http://schemas.microsoft.com/office/powerpoint/2010/main" val="1134910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659624" cy="1066800"/>
          </a:xfrm>
        </p:spPr>
        <p:txBody>
          <a:bodyPr>
            <a:normAutofit/>
          </a:bodyPr>
          <a:lstStyle/>
          <a:p>
            <a:pPr algn="ctr"/>
            <a:r>
              <a:rPr lang="en-US" sz="5400" dirty="0" smtClean="0">
                <a:solidFill>
                  <a:srgbClr val="FFFF00"/>
                </a:solidFill>
              </a:rPr>
              <a:t>Yellow journalism</a:t>
            </a:r>
            <a:endParaRPr lang="en-US" sz="5400" dirty="0">
              <a:solidFill>
                <a:srgbClr val="FFFF00"/>
              </a:solidFill>
            </a:endParaRPr>
          </a:p>
        </p:txBody>
      </p:sp>
      <p:sp>
        <p:nvSpPr>
          <p:cNvPr id="4" name="Content Placeholder 3"/>
          <p:cNvSpPr>
            <a:spLocks noGrp="1"/>
          </p:cNvSpPr>
          <p:nvPr>
            <p:ph sz="half" idx="2"/>
          </p:nvPr>
        </p:nvSpPr>
        <p:spPr>
          <a:xfrm>
            <a:off x="228600" y="1219200"/>
            <a:ext cx="5029200" cy="5410200"/>
          </a:xfrm>
        </p:spPr>
        <p:txBody>
          <a:bodyPr>
            <a:noAutofit/>
          </a:bodyPr>
          <a:lstStyle/>
          <a:p>
            <a:r>
              <a:rPr lang="en-US" sz="2400" dirty="0" smtClean="0">
                <a:solidFill>
                  <a:srgbClr val="FFFF00"/>
                </a:solidFill>
              </a:rPr>
              <a:t>Sensationalism  in reporting, where journalist exaggerated, embellished, or simply made up stories – sacrificing the truth in order to gain more readers – became known as yellow journalism.  It was called “Yellow Journalism” after a popular comic strip, called “The Yellow Kid.”  (There he is to the right, drinking champagne out of a fishbowl.)  Since many readers were barely literate, high interest stories with plenty of pictures were the ticket to success. </a:t>
            </a:r>
            <a:endParaRPr lang="en-US" sz="2400" dirty="0">
              <a:solidFill>
                <a:srgbClr val="FFFF00"/>
              </a:solidFill>
            </a:endParaRPr>
          </a:p>
        </p:txBody>
      </p:sp>
      <p:pic>
        <p:nvPicPr>
          <p:cNvPr id="9" name="Content Placeholder 4" descr="Yellow_Kid.jpeg"/>
          <p:cNvPicPr>
            <a:picLocks noGrp="1" noChangeAspect="1"/>
          </p:cNvPicPr>
          <p:nvPr>
            <p:ph sz="half" idx="1"/>
          </p:nvPr>
        </p:nvPicPr>
        <p:blipFill>
          <a:blip r:embed="rId2" cstate="print"/>
          <a:stretch>
            <a:fillRect/>
          </a:stretch>
        </p:blipFill>
        <p:spPr>
          <a:xfrm>
            <a:off x="5257800" y="1371600"/>
            <a:ext cx="3733800" cy="4804157"/>
          </a:xfrm>
        </p:spPr>
      </p:pic>
    </p:spTree>
    <p:extLst>
      <p:ext uri="{BB962C8B-B14F-4D97-AF65-F5344CB8AC3E}">
        <p14:creationId xmlns:p14="http://schemas.microsoft.com/office/powerpoint/2010/main" val="3643421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16824" cy="1066800"/>
          </a:xfrm>
        </p:spPr>
        <p:txBody>
          <a:bodyPr>
            <a:noAutofit/>
          </a:bodyPr>
          <a:lstStyle/>
          <a:p>
            <a:r>
              <a:rPr lang="en-US" sz="4000" dirty="0" smtClean="0">
                <a:solidFill>
                  <a:srgbClr val="FFFF00"/>
                </a:solidFill>
              </a:rPr>
              <a:t>Yellow Journalism as a cause of the Spanish-American War </a:t>
            </a:r>
            <a:endParaRPr lang="en-US" sz="4000" dirty="0">
              <a:solidFill>
                <a:srgbClr val="FFFF00"/>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76800" y="1676400"/>
            <a:ext cx="3774258" cy="4826823"/>
          </a:xfrm>
        </p:spPr>
      </p:pic>
      <p:sp>
        <p:nvSpPr>
          <p:cNvPr id="4" name="Content Placeholder 3"/>
          <p:cNvSpPr>
            <a:spLocks noGrp="1"/>
          </p:cNvSpPr>
          <p:nvPr>
            <p:ph sz="half" idx="2"/>
          </p:nvPr>
        </p:nvSpPr>
        <p:spPr>
          <a:xfrm>
            <a:off x="496754" y="1600200"/>
            <a:ext cx="4227646" cy="4952999"/>
          </a:xfrm>
        </p:spPr>
        <p:txBody>
          <a:bodyPr/>
          <a:lstStyle/>
          <a:p>
            <a:pPr marL="0" indent="0">
              <a:buNone/>
            </a:pPr>
            <a:r>
              <a:rPr lang="en-US" dirty="0" smtClean="0">
                <a:solidFill>
                  <a:srgbClr val="FFFF00"/>
                </a:solidFill>
              </a:rPr>
              <a:t>Stories which described Spanish atrocities in Cuba were often exaggerated – although there were plenty of transgressions which actually took place.  After reporting on “re-concentration camps” and the starving victims of brutal Spanish rule, many Americans were angry with Spain to begin with.  </a:t>
            </a:r>
          </a:p>
          <a:p>
            <a:pPr marL="0" indent="0">
              <a:buNone/>
            </a:pPr>
            <a:r>
              <a:rPr lang="en-US" dirty="0" smtClean="0">
                <a:solidFill>
                  <a:srgbClr val="FFFF00"/>
                </a:solidFill>
              </a:rPr>
              <a:t>When American business interests were threatened and by the Spanish and diplomatic insults  were exchanged between the US and the Spanish, the newspapers began to agitate towards war.  After all, what better event to sell newspapers?  This was the logic of the newspapers, anyhow…</a:t>
            </a:r>
            <a:endParaRPr lang="en-US" dirty="0">
              <a:solidFill>
                <a:srgbClr val="FFFF00"/>
              </a:solidFill>
            </a:endParaRPr>
          </a:p>
        </p:txBody>
      </p:sp>
    </p:spTree>
    <p:extLst>
      <p:ext uri="{BB962C8B-B14F-4D97-AF65-F5344CB8AC3E}">
        <p14:creationId xmlns:p14="http://schemas.microsoft.com/office/powerpoint/2010/main" val="4104641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7812024" cy="1066800"/>
          </a:xfrm>
        </p:spPr>
        <p:txBody>
          <a:bodyPr>
            <a:noAutofit/>
          </a:bodyPr>
          <a:lstStyle/>
          <a:p>
            <a:r>
              <a:rPr lang="en-US" sz="3600" dirty="0" smtClean="0"/>
              <a:t>February 15</a:t>
            </a:r>
            <a:r>
              <a:rPr lang="en-US" sz="3600" baseline="30000" dirty="0" smtClean="0"/>
              <a:t>th</a:t>
            </a:r>
            <a:r>
              <a:rPr lang="en-US" sz="3600" dirty="0" smtClean="0"/>
              <a:t>, 1898 – The USS Maine explodes in Havana Harbor</a:t>
            </a:r>
            <a:endParaRPr lang="en-US" sz="3600" dirty="0"/>
          </a:p>
        </p:txBody>
      </p:sp>
      <p:pic>
        <p:nvPicPr>
          <p:cNvPr id="5" name="Content Placeholder 4"/>
          <p:cNvPicPr>
            <a:picLocks noGrp="1" noChangeAspect="1"/>
          </p:cNvPicPr>
          <p:nvPr>
            <p:ph sz="half"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200400" y="2057400"/>
            <a:ext cx="5632425" cy="4114800"/>
          </a:xfrm>
        </p:spPr>
      </p:pic>
      <p:sp>
        <p:nvSpPr>
          <p:cNvPr id="4" name="Content Placeholder 3"/>
          <p:cNvSpPr>
            <a:spLocks noGrp="1"/>
          </p:cNvSpPr>
          <p:nvPr>
            <p:ph sz="half" idx="2"/>
          </p:nvPr>
        </p:nvSpPr>
        <p:spPr>
          <a:xfrm>
            <a:off x="152400" y="1915880"/>
            <a:ext cx="2971801" cy="4637320"/>
          </a:xfrm>
        </p:spPr>
        <p:txBody>
          <a:bodyPr>
            <a:normAutofit lnSpcReduction="10000"/>
          </a:bodyPr>
          <a:lstStyle/>
          <a:p>
            <a:r>
              <a:rPr lang="en-US" dirty="0" smtClean="0"/>
              <a:t>No one really knows why the USS Maine exploded in Havana Harbor in the winter of 1898.  However, historians and scientists who studied the wreckage seem to agree that the ship exploded from the inside out – meaning that the explosion was likely the result of an accident below decks. Newspaper accounts, though, immediately blamed the Spanish!  Soon calls for revenge and warfare to liberate Cuba began. </a:t>
            </a:r>
            <a:endParaRPr lang="en-US" dirty="0"/>
          </a:p>
        </p:txBody>
      </p:sp>
    </p:spTree>
    <p:extLst>
      <p:ext uri="{BB962C8B-B14F-4D97-AF65-F5344CB8AC3E}">
        <p14:creationId xmlns:p14="http://schemas.microsoft.com/office/powerpoint/2010/main" val="2387051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81000" y="1295400"/>
            <a:ext cx="5486400" cy="4714875"/>
          </a:xfrm>
        </p:spPr>
      </p:pic>
      <p:sp>
        <p:nvSpPr>
          <p:cNvPr id="5" name="Title 4"/>
          <p:cNvSpPr>
            <a:spLocks noGrp="1"/>
          </p:cNvSpPr>
          <p:nvPr>
            <p:ph type="title"/>
          </p:nvPr>
        </p:nvSpPr>
        <p:spPr>
          <a:xfrm>
            <a:off x="533400" y="228600"/>
            <a:ext cx="8077200" cy="1295400"/>
          </a:xfrm>
        </p:spPr>
        <p:txBody>
          <a:bodyPr>
            <a:normAutofit/>
          </a:bodyPr>
          <a:lstStyle/>
          <a:p>
            <a:r>
              <a:rPr lang="en-US" sz="5400" dirty="0" smtClean="0"/>
              <a:t>“Remember the </a:t>
            </a:r>
            <a:r>
              <a:rPr lang="en-US" sz="5400" i="1" dirty="0" err="1" smtClean="0"/>
              <a:t>maine</a:t>
            </a:r>
            <a:r>
              <a:rPr lang="en-US" sz="5400" dirty="0" smtClean="0"/>
              <a:t>!”</a:t>
            </a:r>
            <a:endParaRPr lang="en-US" sz="54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73928">
            <a:off x="5203535" y="1672510"/>
            <a:ext cx="3534125" cy="4519721"/>
          </a:xfrm>
          <a:prstGeom prst="rect">
            <a:avLst/>
          </a:prstGeom>
        </p:spPr>
      </p:pic>
    </p:spTree>
    <p:extLst>
      <p:ext uri="{BB962C8B-B14F-4D97-AF65-F5344CB8AC3E}">
        <p14:creationId xmlns:p14="http://schemas.microsoft.com/office/powerpoint/2010/main" val="1432511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grayscl/>
            <a:extLst>
              <a:ext uri="{28A0092B-C50C-407E-A947-70E740481C1C}">
                <a14:useLocalDpi xmlns:a14="http://schemas.microsoft.com/office/drawing/2010/main" val="0"/>
              </a:ext>
            </a:extLst>
          </a:blip>
          <a:stretch>
            <a:fillRect/>
          </a:stretch>
        </p:blipFill>
        <p:spPr>
          <a:xfrm>
            <a:off x="3962400" y="1143000"/>
            <a:ext cx="4620092" cy="4632767"/>
          </a:xfrm>
        </p:spPr>
      </p:pic>
      <p:sp>
        <p:nvSpPr>
          <p:cNvPr id="4" name="Title 3"/>
          <p:cNvSpPr>
            <a:spLocks noGrp="1"/>
          </p:cNvSpPr>
          <p:nvPr>
            <p:ph type="title"/>
          </p:nvPr>
        </p:nvSpPr>
        <p:spPr>
          <a:xfrm>
            <a:off x="493776" y="606425"/>
            <a:ext cx="7812024" cy="1041400"/>
          </a:xfrm>
        </p:spPr>
        <p:txBody>
          <a:bodyPr>
            <a:normAutofit/>
          </a:bodyPr>
          <a:lstStyle/>
          <a:p>
            <a:r>
              <a:rPr lang="en-US" sz="2800" dirty="0" smtClean="0"/>
              <a:t>The Battle of Manila Bay, The Philippines</a:t>
            </a:r>
            <a:endParaRPr lang="en-US" sz="2800" dirty="0"/>
          </a:p>
        </p:txBody>
      </p:sp>
      <p:sp>
        <p:nvSpPr>
          <p:cNvPr id="6" name="Text Placeholder 5"/>
          <p:cNvSpPr>
            <a:spLocks noGrp="1"/>
          </p:cNvSpPr>
          <p:nvPr>
            <p:ph type="body" sz="half" idx="2"/>
          </p:nvPr>
        </p:nvSpPr>
        <p:spPr>
          <a:xfrm>
            <a:off x="381000" y="1219200"/>
            <a:ext cx="3429001" cy="5257800"/>
          </a:xfrm>
        </p:spPr>
        <p:txBody>
          <a:bodyPr>
            <a:normAutofit/>
          </a:bodyPr>
          <a:lstStyle/>
          <a:p>
            <a:r>
              <a:rPr lang="en-US" dirty="0" smtClean="0"/>
              <a:t>It may seem a little peculiar that the first major battle of the Spanish-American War – a war which started over the independence of Cuba – would take place a half a world away in the Philippines.  But that’s exact what happened. </a:t>
            </a:r>
          </a:p>
          <a:p>
            <a:r>
              <a:rPr lang="en-US" dirty="0" smtClean="0"/>
              <a:t>Commodore George Dewey – having received orders from the Assistant Secretary of the Navy Theodore Roosevelt – immediately attacked the Spanish fleet, anchored at Manila Bay.  He sank the entire fleet, and then organized ground forces to “liberate” these islands from Spanish rule too.</a:t>
            </a:r>
            <a:endParaRPr lang="en-US" dirty="0"/>
          </a:p>
        </p:txBody>
      </p:sp>
      <p:sp>
        <p:nvSpPr>
          <p:cNvPr id="9" name="Rounded Rectangle 8"/>
          <p:cNvSpPr/>
          <p:nvPr/>
        </p:nvSpPr>
        <p:spPr>
          <a:xfrm>
            <a:off x="3886200" y="5562600"/>
            <a:ext cx="4800600" cy="990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solidFill>
                  <a:schemeClr val="accent2">
                    <a:lumMod val="50000"/>
                  </a:schemeClr>
                </a:solidFill>
              </a:rPr>
              <a:t>The Philippines were the prize jewel of the Spanish Empire, and the United States wanted the islands for our own empire. </a:t>
            </a:r>
            <a:endParaRPr lang="en-US" dirty="0">
              <a:solidFill>
                <a:schemeClr val="accent2">
                  <a:lumMod val="50000"/>
                </a:schemeClr>
              </a:solidFill>
            </a:endParaRPr>
          </a:p>
        </p:txBody>
      </p:sp>
    </p:spTree>
    <p:extLst>
      <p:ext uri="{BB962C8B-B14F-4D97-AF65-F5344CB8AC3E}">
        <p14:creationId xmlns:p14="http://schemas.microsoft.com/office/powerpoint/2010/main" val="3876945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2057400"/>
            <a:ext cx="5159266" cy="3886200"/>
          </a:xfrm>
        </p:spPr>
      </p:pic>
      <p:sp>
        <p:nvSpPr>
          <p:cNvPr id="3" name="Title 2"/>
          <p:cNvSpPr>
            <a:spLocks noGrp="1"/>
          </p:cNvSpPr>
          <p:nvPr>
            <p:ph type="title"/>
          </p:nvPr>
        </p:nvSpPr>
        <p:spPr>
          <a:xfrm>
            <a:off x="493776" y="606425"/>
            <a:ext cx="8040624" cy="1041400"/>
          </a:xfrm>
        </p:spPr>
        <p:txBody>
          <a:bodyPr>
            <a:noAutofit/>
          </a:bodyPr>
          <a:lstStyle/>
          <a:p>
            <a:r>
              <a:rPr lang="en-US" sz="3600" b="0" dirty="0" smtClean="0"/>
              <a:t>Theodore Roosevelt establishes the roughriders, 1898 </a:t>
            </a:r>
            <a:endParaRPr lang="en-US" sz="3600" b="0" dirty="0"/>
          </a:p>
        </p:txBody>
      </p:sp>
      <p:sp>
        <p:nvSpPr>
          <p:cNvPr id="4" name="Text Placeholder 3"/>
          <p:cNvSpPr>
            <a:spLocks noGrp="1"/>
          </p:cNvSpPr>
          <p:nvPr>
            <p:ph type="body" sz="half" idx="2"/>
          </p:nvPr>
        </p:nvSpPr>
        <p:spPr>
          <a:xfrm>
            <a:off x="5638800" y="1981200"/>
            <a:ext cx="3124200" cy="4419600"/>
          </a:xfrm>
        </p:spPr>
        <p:txBody>
          <a:bodyPr>
            <a:normAutofit lnSpcReduction="10000"/>
          </a:bodyPr>
          <a:lstStyle/>
          <a:p>
            <a:r>
              <a:rPr lang="en-US" dirty="0" smtClean="0"/>
              <a:t>Theodore Roosevelt, who was the Assistant Secretary of the Navy at this point (he would not become President until 1901, when McKinley was assassinated), quit his job and organized a volunteer cavalry unit to fight in Cuba.  The group, known as the Roughriders, fought in Cuba at the Battle of San Juan Hill.  (The battle actually took place at Kettle Hill.  African-American “Buffalo Soldiers” played a large role in the battle; however, TR and his men took most of the credit.</a:t>
            </a:r>
            <a:endParaRPr lang="en-US" dirty="0"/>
          </a:p>
        </p:txBody>
      </p:sp>
      <p:sp>
        <p:nvSpPr>
          <p:cNvPr id="7" name="Rounded Rectangle 6"/>
          <p:cNvSpPr/>
          <p:nvPr/>
        </p:nvSpPr>
        <p:spPr>
          <a:xfrm>
            <a:off x="152400" y="5791200"/>
            <a:ext cx="5562600" cy="6096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solidFill>
                  <a:schemeClr val="accent2">
                    <a:lumMod val="50000"/>
                  </a:schemeClr>
                </a:solidFill>
              </a:rPr>
              <a:t>Theodore Roosevelt, center left, and the Roughriders.</a:t>
            </a:r>
            <a:endParaRPr lang="en-US" dirty="0">
              <a:solidFill>
                <a:schemeClr val="accent2">
                  <a:lumMod val="50000"/>
                </a:schemeClr>
              </a:solidFill>
            </a:endParaRPr>
          </a:p>
        </p:txBody>
      </p:sp>
    </p:spTree>
    <p:extLst>
      <p:ext uri="{BB962C8B-B14F-4D97-AF65-F5344CB8AC3E}">
        <p14:creationId xmlns:p14="http://schemas.microsoft.com/office/powerpoint/2010/main" val="3776523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29200" y="1828800"/>
            <a:ext cx="3657600" cy="4841333"/>
          </a:xfrm>
        </p:spPr>
      </p:pic>
      <p:sp>
        <p:nvSpPr>
          <p:cNvPr id="3" name="Title 2"/>
          <p:cNvSpPr>
            <a:spLocks noGrp="1"/>
          </p:cNvSpPr>
          <p:nvPr>
            <p:ph type="title"/>
          </p:nvPr>
        </p:nvSpPr>
        <p:spPr>
          <a:xfrm>
            <a:off x="493776" y="606425"/>
            <a:ext cx="8116824" cy="1041400"/>
          </a:xfrm>
        </p:spPr>
        <p:txBody>
          <a:bodyPr>
            <a:noAutofit/>
          </a:bodyPr>
          <a:lstStyle/>
          <a:p>
            <a:r>
              <a:rPr lang="en-US" sz="3600" b="0" dirty="0" smtClean="0"/>
              <a:t>The Treaty of Paris of 1898 – Ending the Spanish-American War</a:t>
            </a:r>
            <a:endParaRPr lang="en-US" sz="3600" b="0" dirty="0"/>
          </a:p>
        </p:txBody>
      </p:sp>
      <p:sp>
        <p:nvSpPr>
          <p:cNvPr id="4" name="Text Placeholder 3"/>
          <p:cNvSpPr>
            <a:spLocks noGrp="1"/>
          </p:cNvSpPr>
          <p:nvPr>
            <p:ph type="body" sz="half" idx="2"/>
          </p:nvPr>
        </p:nvSpPr>
        <p:spPr>
          <a:xfrm>
            <a:off x="495300" y="1920875"/>
            <a:ext cx="4305300" cy="4708525"/>
          </a:xfrm>
        </p:spPr>
        <p:txBody>
          <a:bodyPr>
            <a:normAutofit fontScale="85000" lnSpcReduction="20000"/>
          </a:bodyPr>
          <a:lstStyle/>
          <a:p>
            <a:r>
              <a:rPr lang="en-US" dirty="0" smtClean="0"/>
              <a:t>The United States forced the Spanish to surrender after just a few weeks of war in 1898.  </a:t>
            </a:r>
            <a:r>
              <a:rPr lang="en-US" dirty="0" smtClean="0"/>
              <a:t>When the war came to an end, the United States began to establish an empire by taking over former Spanish possessions – sort of…</a:t>
            </a:r>
          </a:p>
          <a:p>
            <a:r>
              <a:rPr lang="en-US" b="1" u="sng" dirty="0" smtClean="0"/>
              <a:t>GUAM</a:t>
            </a:r>
            <a:r>
              <a:rPr lang="en-US" dirty="0" smtClean="0"/>
              <a:t> – became a United States possession.</a:t>
            </a:r>
          </a:p>
          <a:p>
            <a:endParaRPr lang="en-US" dirty="0"/>
          </a:p>
          <a:p>
            <a:r>
              <a:rPr lang="en-US" b="1" u="sng" dirty="0" smtClean="0"/>
              <a:t>PUERTO RICO </a:t>
            </a:r>
            <a:r>
              <a:rPr lang="en-US" dirty="0" smtClean="0"/>
              <a:t>– was also taken over.  Today, Puerto Rico is still a United States territory.</a:t>
            </a:r>
          </a:p>
          <a:p>
            <a:endParaRPr lang="en-US" dirty="0"/>
          </a:p>
          <a:p>
            <a:r>
              <a:rPr lang="en-US" b="1" u="sng" dirty="0" smtClean="0"/>
              <a:t>CUBA</a:t>
            </a:r>
            <a:r>
              <a:rPr lang="en-US" dirty="0" smtClean="0"/>
              <a:t> – Cuba </a:t>
            </a:r>
            <a:r>
              <a:rPr lang="en-US" dirty="0" err="1" smtClean="0"/>
              <a:t>Libre</a:t>
            </a:r>
            <a:r>
              <a:rPr lang="en-US" dirty="0" smtClean="0"/>
              <a:t>!  Cuba was freed of Spanish rule and became an American protectorate.  The US promised, however, to allow Cuba self-government. (We took over Guantanamo Bay, though, as a naval base. </a:t>
            </a:r>
          </a:p>
          <a:p>
            <a:endParaRPr lang="en-US" dirty="0"/>
          </a:p>
          <a:p>
            <a:r>
              <a:rPr lang="en-US" b="1" u="sng" dirty="0" smtClean="0"/>
              <a:t>THE PHILIPPINES</a:t>
            </a:r>
            <a:r>
              <a:rPr lang="en-US" dirty="0" smtClean="0"/>
              <a:t> – the US paid Spain $20 Million to take over the Philippines, despite the objections of Filipino freedom fighters like Emilio Aguinaldo.  Look at the newspaper headline to the right.  The war to control the Philippines, often called the Filipino Insurrection, was much bloodier and much more brutal than the Spanish-American War ever was. </a:t>
            </a:r>
          </a:p>
          <a:p>
            <a:endParaRPr lang="en-US" dirty="0"/>
          </a:p>
          <a:p>
            <a:endParaRPr lang="en-US" dirty="0"/>
          </a:p>
        </p:txBody>
      </p:sp>
    </p:spTree>
    <p:extLst>
      <p:ext uri="{BB962C8B-B14F-4D97-AF65-F5344CB8AC3E}">
        <p14:creationId xmlns:p14="http://schemas.microsoft.com/office/powerpoint/2010/main" val="1357127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3776" y="606425"/>
            <a:ext cx="7507224" cy="1041400"/>
          </a:xfrm>
        </p:spPr>
        <p:txBody>
          <a:bodyPr>
            <a:normAutofit/>
          </a:bodyPr>
          <a:lstStyle/>
          <a:p>
            <a:r>
              <a:rPr lang="en-US" sz="4800" b="0" dirty="0" smtClean="0"/>
              <a:t>Anti-Imperialists</a:t>
            </a:r>
            <a:endParaRPr lang="en-US" sz="4800" b="0" dirty="0"/>
          </a:p>
        </p:txBody>
      </p:sp>
      <p:sp>
        <p:nvSpPr>
          <p:cNvPr id="4" name="Text Placeholder 3"/>
          <p:cNvSpPr>
            <a:spLocks noGrp="1"/>
          </p:cNvSpPr>
          <p:nvPr>
            <p:ph type="body" sz="half" idx="2"/>
          </p:nvPr>
        </p:nvSpPr>
        <p:spPr>
          <a:xfrm>
            <a:off x="495300" y="1920875"/>
            <a:ext cx="3629025" cy="4632325"/>
          </a:xfrm>
        </p:spPr>
        <p:txBody>
          <a:bodyPr/>
          <a:lstStyle/>
          <a:p>
            <a:r>
              <a:rPr lang="en-US" dirty="0" smtClean="0"/>
              <a:t>Americans who believed that it was against our nations’ values to take over other nations and control them for their resources were called Anti-Imperialists.  Their argument was that it was contrary to the democratic principles of the nation and our commitment to the idea that “all men are created equal” to rule arbitrarily over a foreign nation.</a:t>
            </a:r>
          </a:p>
          <a:p>
            <a:r>
              <a:rPr lang="en-US" dirty="0" smtClean="0"/>
              <a:t>Anti-Imperialists included men like Mark Twain, Andrew Carnegie, William Jennings Bryan, and even the former President Grover Cleveland.   Jane Addams opposed the acquisition of colonies, too. </a:t>
            </a:r>
            <a:endParaRPr lang="en-US" dirty="0"/>
          </a:p>
        </p:txBody>
      </p:sp>
      <p:pic>
        <p:nvPicPr>
          <p:cNvPr id="1026" name="Picture 2" descr="https://core1220fall2012mw2a.files.wordpress.com/2012/11/civ-begins.jpg?w=60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0" y="1447800"/>
            <a:ext cx="4002018" cy="4183928"/>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4401309" y="5631728"/>
            <a:ext cx="4343400" cy="92147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accent2">
                    <a:lumMod val="50000"/>
                  </a:schemeClr>
                </a:solidFill>
              </a:rPr>
              <a:t>Anti Imperialists pointed out that Americans still needed to work on our democracy at home: the lynching of African-Americans in the South were common and uncivilized enough. </a:t>
            </a:r>
            <a:endParaRPr lang="en-US" sz="1400" dirty="0">
              <a:solidFill>
                <a:schemeClr val="accent2">
                  <a:lumMod val="50000"/>
                </a:schemeClr>
              </a:solidFill>
            </a:endParaRPr>
          </a:p>
        </p:txBody>
      </p:sp>
    </p:spTree>
    <p:extLst>
      <p:ext uri="{BB962C8B-B14F-4D97-AF65-F5344CB8AC3E}">
        <p14:creationId xmlns:p14="http://schemas.microsoft.com/office/powerpoint/2010/main" val="115026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93776" y="609600"/>
            <a:ext cx="5297424" cy="1066800"/>
          </a:xfrm>
        </p:spPr>
        <p:txBody>
          <a:bodyPr>
            <a:noAutofit/>
          </a:bodyPr>
          <a:lstStyle/>
          <a:p>
            <a:r>
              <a:rPr lang="en-US" sz="4800" dirty="0" smtClean="0">
                <a:effectLst>
                  <a:outerShdw blurRad="38100" dist="38100" dir="2700000" algn="tl">
                    <a:srgbClr val="000000">
                      <a:alpha val="43137"/>
                    </a:srgbClr>
                  </a:outerShdw>
                </a:effectLst>
              </a:rPr>
              <a:t>Isolationism</a:t>
            </a:r>
            <a:endParaRPr lang="en-US" sz="4800" dirty="0">
              <a:effectLst>
                <a:outerShdw blurRad="38100" dist="38100" dir="2700000" algn="tl">
                  <a:srgbClr val="000000">
                    <a:alpha val="43137"/>
                  </a:srgbClr>
                </a:outerShdw>
              </a:effectLst>
            </a:endParaRPr>
          </a:p>
        </p:txBody>
      </p:sp>
      <p:pic>
        <p:nvPicPr>
          <p:cNvPr id="9" name="Content Placeholder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648200" y="457200"/>
            <a:ext cx="4037515" cy="4938500"/>
          </a:xfrm>
        </p:spPr>
      </p:pic>
      <p:sp>
        <p:nvSpPr>
          <p:cNvPr id="8" name="Content Placeholder 7"/>
          <p:cNvSpPr>
            <a:spLocks noGrp="1"/>
          </p:cNvSpPr>
          <p:nvPr>
            <p:ph sz="half" idx="2"/>
          </p:nvPr>
        </p:nvSpPr>
        <p:spPr>
          <a:xfrm>
            <a:off x="304800" y="1676400"/>
            <a:ext cx="4114800" cy="4648200"/>
          </a:xfrm>
        </p:spPr>
        <p:txBody>
          <a:bodyPr>
            <a:normAutofit/>
          </a:bodyPr>
          <a:lstStyle/>
          <a:p>
            <a:r>
              <a:rPr lang="en-US" sz="2000" dirty="0" smtClean="0">
                <a:effectLst>
                  <a:outerShdw blurRad="38100" dist="38100" dir="2700000" algn="tl">
                    <a:srgbClr val="000000">
                      <a:alpha val="43137"/>
                    </a:srgbClr>
                  </a:outerShdw>
                </a:effectLst>
              </a:rPr>
              <a:t>Isolationism is the idea that the United States should stay out of world affairs.   Although many advocates of isolationism believed that it would make the nation safer and more prosperous, ignoring foreign affairs rarely helps a nation  become stronger.  Moreover, the United States has almost never followed a policy of isolationism in world affairs – although we have attempted to ignore certain regions of the world – for example Europe, or Africa.</a:t>
            </a:r>
            <a:endParaRPr lang="en-US" sz="2000" dirty="0">
              <a:effectLst>
                <a:outerShdw blurRad="38100" dist="38100" dir="2700000" algn="tl">
                  <a:srgbClr val="000000">
                    <a:alpha val="43137"/>
                  </a:srgbClr>
                </a:outerShdw>
              </a:effectLst>
            </a:endParaRPr>
          </a:p>
        </p:txBody>
      </p:sp>
      <p:sp>
        <p:nvSpPr>
          <p:cNvPr id="10" name="Rounded Rectangle 9"/>
          <p:cNvSpPr/>
          <p:nvPr/>
        </p:nvSpPr>
        <p:spPr>
          <a:xfrm>
            <a:off x="4419600" y="5105400"/>
            <a:ext cx="4419600" cy="1295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solidFill>
                  <a:schemeClr val="accent2">
                    <a:lumMod val="50000"/>
                  </a:schemeClr>
                </a:solidFill>
                <a:effectLst>
                  <a:outerShdw blurRad="38100" dist="38100" dir="2700000" algn="tl">
                    <a:srgbClr val="000000">
                      <a:alpha val="43137"/>
                    </a:srgbClr>
                  </a:outerShdw>
                </a:effectLst>
              </a:rPr>
              <a:t>George Washington’s Farewell Address encouraged Americans to adopt an isolationist policy towards Europe. </a:t>
            </a:r>
            <a:endParaRPr lang="en-US"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33345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105400" y="1621388"/>
            <a:ext cx="3272465" cy="4572000"/>
          </a:xfrm>
        </p:spPr>
      </p:pic>
      <p:sp>
        <p:nvSpPr>
          <p:cNvPr id="3" name="Title 2"/>
          <p:cNvSpPr>
            <a:spLocks noGrp="1"/>
          </p:cNvSpPr>
          <p:nvPr>
            <p:ph type="title"/>
          </p:nvPr>
        </p:nvSpPr>
        <p:spPr>
          <a:xfrm>
            <a:off x="493776" y="606425"/>
            <a:ext cx="7650099" cy="1041400"/>
          </a:xfrm>
        </p:spPr>
        <p:txBody>
          <a:bodyPr>
            <a:normAutofit/>
          </a:bodyPr>
          <a:lstStyle/>
          <a:p>
            <a:r>
              <a:rPr lang="en-US" sz="4400" b="0" dirty="0" smtClean="0"/>
              <a:t>The Filipino insurrection</a:t>
            </a:r>
            <a:endParaRPr lang="en-US" sz="4400" b="0" dirty="0"/>
          </a:p>
        </p:txBody>
      </p:sp>
      <p:sp>
        <p:nvSpPr>
          <p:cNvPr id="4" name="Text Placeholder 3"/>
          <p:cNvSpPr>
            <a:spLocks noGrp="1"/>
          </p:cNvSpPr>
          <p:nvPr>
            <p:ph type="body" sz="half" idx="2"/>
          </p:nvPr>
        </p:nvSpPr>
        <p:spPr>
          <a:xfrm>
            <a:off x="495300" y="1621389"/>
            <a:ext cx="4376110" cy="4572000"/>
          </a:xfrm>
        </p:spPr>
        <p:txBody>
          <a:bodyPr>
            <a:normAutofit fontScale="77500" lnSpcReduction="20000"/>
          </a:bodyPr>
          <a:lstStyle/>
          <a:p>
            <a:r>
              <a:rPr lang="en-US" dirty="0" smtClean="0"/>
              <a:t>When the United States military arrived in the Philippines in 1898, they promised the Filipinos their independence.  Grateful for assistance in defeating their Spanish rulers, Filipino rebels cooperated with Americans in order to gain their freedom.  Among those helping to coordinate the war effort was Emilio Aguinaldo – a doctor and nationalist leader of the Philippines. </a:t>
            </a:r>
          </a:p>
          <a:p>
            <a:endParaRPr lang="en-US" dirty="0" smtClean="0"/>
          </a:p>
          <a:p>
            <a:r>
              <a:rPr lang="en-US" dirty="0" smtClean="0"/>
              <a:t>Later in 1898, however, President William McKinley made the decision to colonize the Philippines.   He claimed that God had spoken to him, and that it was now the American people’s responsibility to Christianize the islands.  (Perhaps God neglected to tell him that the Philippines had been Catholics for many centuries…)  </a:t>
            </a:r>
          </a:p>
          <a:p>
            <a:endParaRPr lang="en-US" dirty="0" smtClean="0"/>
          </a:p>
          <a:p>
            <a:r>
              <a:rPr lang="en-US" dirty="0" smtClean="0"/>
              <a:t>When Filipinos learned that they had been betrayed a brutal and bloody insurrection began against the Americans – their new colonial rulers.  The fighting would carry on for years to come. </a:t>
            </a:r>
          </a:p>
          <a:p>
            <a:endParaRPr lang="en-US" dirty="0"/>
          </a:p>
          <a:p>
            <a:r>
              <a:rPr lang="en-US" dirty="0" smtClean="0"/>
              <a:t>More than 200,000 Filipinos and thousands of American soldiers would perish.  The Philippines was an American colony until the end of World War II.</a:t>
            </a:r>
            <a:endParaRPr lang="en-US" dirty="0"/>
          </a:p>
        </p:txBody>
      </p:sp>
    </p:spTree>
    <p:extLst>
      <p:ext uri="{BB962C8B-B14F-4D97-AF65-F5344CB8AC3E}">
        <p14:creationId xmlns:p14="http://schemas.microsoft.com/office/powerpoint/2010/main" val="3936000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grayscl/>
            <a:extLst>
              <a:ext uri="{28A0092B-C50C-407E-A947-70E740481C1C}">
                <a14:useLocalDpi xmlns:a14="http://schemas.microsoft.com/office/drawing/2010/main" val="0"/>
              </a:ext>
            </a:extLst>
          </a:blip>
          <a:stretch>
            <a:fillRect/>
          </a:stretch>
        </p:blipFill>
        <p:spPr>
          <a:xfrm>
            <a:off x="3708234" y="1647825"/>
            <a:ext cx="5156531" cy="4448175"/>
          </a:xfrm>
        </p:spPr>
      </p:pic>
      <p:sp>
        <p:nvSpPr>
          <p:cNvPr id="3" name="Title 2"/>
          <p:cNvSpPr>
            <a:spLocks noGrp="1"/>
          </p:cNvSpPr>
          <p:nvPr>
            <p:ph type="title"/>
          </p:nvPr>
        </p:nvSpPr>
        <p:spPr>
          <a:xfrm>
            <a:off x="493776" y="606425"/>
            <a:ext cx="7735824" cy="1041400"/>
          </a:xfrm>
        </p:spPr>
        <p:txBody>
          <a:bodyPr>
            <a:normAutofit/>
          </a:bodyPr>
          <a:lstStyle/>
          <a:p>
            <a:r>
              <a:rPr lang="en-US" sz="4800" b="0" dirty="0" smtClean="0"/>
              <a:t>Spheres of Influence</a:t>
            </a:r>
            <a:endParaRPr lang="en-US" sz="4800" b="0" dirty="0"/>
          </a:p>
        </p:txBody>
      </p:sp>
      <p:sp>
        <p:nvSpPr>
          <p:cNvPr id="4" name="Text Placeholder 3"/>
          <p:cNvSpPr>
            <a:spLocks noGrp="1"/>
          </p:cNvSpPr>
          <p:nvPr>
            <p:ph type="body" sz="half" idx="2"/>
          </p:nvPr>
        </p:nvSpPr>
        <p:spPr>
          <a:xfrm>
            <a:off x="495301" y="1647825"/>
            <a:ext cx="3086099" cy="4981575"/>
          </a:xfrm>
        </p:spPr>
        <p:txBody>
          <a:bodyPr>
            <a:normAutofit lnSpcReduction="10000"/>
          </a:bodyPr>
          <a:lstStyle/>
          <a:p>
            <a:r>
              <a:rPr lang="en-US" dirty="0" smtClean="0"/>
              <a:t>Spheres of Influence are regions of a nation which are controlled – either economically or politically – by outside nations with imperialistic attitudes.  The clearest example of this at the turn of the 20</a:t>
            </a:r>
            <a:r>
              <a:rPr lang="en-US" baseline="30000" dirty="0" smtClean="0"/>
              <a:t>th</a:t>
            </a:r>
            <a:r>
              <a:rPr lang="en-US" dirty="0" smtClean="0"/>
              <a:t> Century was China, where Russia, Japan, England, France, Germany, and the United States all vied for control over the vast resources and markets which China provided.  Americans wanted a larger piece of the pie; Chinese citizens – for the most part – simply wanted all of these outsiders to leave them be!</a:t>
            </a:r>
            <a:endParaRPr lang="en-US" dirty="0"/>
          </a:p>
        </p:txBody>
      </p:sp>
    </p:spTree>
    <p:extLst>
      <p:ext uri="{BB962C8B-B14F-4D97-AF65-F5344CB8AC3E}">
        <p14:creationId xmlns:p14="http://schemas.microsoft.com/office/powerpoint/2010/main" val="13632192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6848" y="1447800"/>
            <a:ext cx="3794954" cy="5105400"/>
          </a:xfrm>
        </p:spPr>
      </p:pic>
      <p:sp>
        <p:nvSpPr>
          <p:cNvPr id="3" name="Title 2"/>
          <p:cNvSpPr>
            <a:spLocks noGrp="1"/>
          </p:cNvSpPr>
          <p:nvPr>
            <p:ph type="title"/>
          </p:nvPr>
        </p:nvSpPr>
        <p:spPr>
          <a:xfrm>
            <a:off x="493776" y="606425"/>
            <a:ext cx="7964424" cy="1041400"/>
          </a:xfrm>
        </p:spPr>
        <p:txBody>
          <a:bodyPr>
            <a:normAutofit/>
          </a:bodyPr>
          <a:lstStyle/>
          <a:p>
            <a:r>
              <a:rPr lang="en-US" sz="3600" b="0" dirty="0" smtClean="0"/>
              <a:t>The Open Door Policy of John Hay</a:t>
            </a:r>
            <a:endParaRPr lang="en-US" sz="3600" b="0" dirty="0"/>
          </a:p>
        </p:txBody>
      </p:sp>
      <p:sp>
        <p:nvSpPr>
          <p:cNvPr id="4" name="Text Placeholder 3"/>
          <p:cNvSpPr>
            <a:spLocks noGrp="1"/>
          </p:cNvSpPr>
          <p:nvPr>
            <p:ph type="body" sz="half" idx="2"/>
          </p:nvPr>
        </p:nvSpPr>
        <p:spPr>
          <a:xfrm>
            <a:off x="495300" y="1447800"/>
            <a:ext cx="4167946" cy="5105399"/>
          </a:xfrm>
        </p:spPr>
        <p:txBody>
          <a:bodyPr/>
          <a:lstStyle/>
          <a:p>
            <a:r>
              <a:rPr lang="en-US" dirty="0" smtClean="0"/>
              <a:t>In 1900, American Secretary of State John Hay proposed the “Open Door Policy” for trade with China.  Since Americans were largely shut out of the China trade, he proposed that all foreign powers should be allowed equal access to Chinese resources and Chinese markets.  Not surprisingly, European nations objected to the proposal – they, of course, already had access to the Chinese.  The Chinese hated the policy, too.  To them, it was just one more nation attempting to occupy their territory and exploit them economically.  Over the years, however, as the United States gained greater and greater economic and military power compared to the other nations involved, our share of the “China Trade” did increase. </a:t>
            </a:r>
            <a:endParaRPr lang="en-US" dirty="0"/>
          </a:p>
        </p:txBody>
      </p:sp>
    </p:spTree>
    <p:extLst>
      <p:ext uri="{BB962C8B-B14F-4D97-AF65-F5344CB8AC3E}">
        <p14:creationId xmlns:p14="http://schemas.microsoft.com/office/powerpoint/2010/main" val="1774761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990600"/>
            <a:ext cx="7010400" cy="4804541"/>
          </a:xfrm>
        </p:spPr>
      </p:pic>
      <p:sp>
        <p:nvSpPr>
          <p:cNvPr id="3" name="Title 2"/>
          <p:cNvSpPr>
            <a:spLocks noGrp="1"/>
          </p:cNvSpPr>
          <p:nvPr>
            <p:ph type="title"/>
          </p:nvPr>
        </p:nvSpPr>
        <p:spPr>
          <a:xfrm>
            <a:off x="1179576" y="152400"/>
            <a:ext cx="7964424" cy="1041400"/>
          </a:xfrm>
        </p:spPr>
        <p:txBody>
          <a:bodyPr>
            <a:normAutofit/>
          </a:bodyPr>
          <a:lstStyle/>
          <a:p>
            <a:r>
              <a:rPr lang="en-US" sz="4800" b="0" dirty="0" smtClean="0"/>
              <a:t>The Boxer Rebellion</a:t>
            </a:r>
            <a:endParaRPr lang="en-US" sz="4800" b="0" dirty="0"/>
          </a:p>
        </p:txBody>
      </p:sp>
      <p:sp>
        <p:nvSpPr>
          <p:cNvPr id="4" name="Text Placeholder 3"/>
          <p:cNvSpPr>
            <a:spLocks noGrp="1"/>
          </p:cNvSpPr>
          <p:nvPr>
            <p:ph type="body" sz="half" idx="2"/>
          </p:nvPr>
        </p:nvSpPr>
        <p:spPr>
          <a:xfrm>
            <a:off x="533400" y="5943600"/>
            <a:ext cx="8077200" cy="838200"/>
          </a:xfrm>
        </p:spPr>
        <p:txBody>
          <a:bodyPr>
            <a:normAutofit lnSpcReduction="10000"/>
          </a:bodyPr>
          <a:lstStyle/>
          <a:p>
            <a:r>
              <a:rPr lang="en-US" dirty="0" smtClean="0"/>
              <a:t>In 1900, Chinese nationalists attempted to fight back by organizing in an effort to remove all “Foreign Devils,” like the Japanese, English, French, Russians, and Americans.   The uprising was not successful, though, in removing these nations. </a:t>
            </a:r>
            <a:endParaRPr lang="en-US" dirty="0"/>
          </a:p>
        </p:txBody>
      </p:sp>
    </p:spTree>
    <p:extLst>
      <p:ext uri="{BB962C8B-B14F-4D97-AF65-F5344CB8AC3E}">
        <p14:creationId xmlns:p14="http://schemas.microsoft.com/office/powerpoint/2010/main" val="2118955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990600"/>
            <a:ext cx="6934200" cy="4377652"/>
          </a:xfrm>
        </p:spPr>
      </p:pic>
      <p:sp>
        <p:nvSpPr>
          <p:cNvPr id="3" name="Title 2"/>
          <p:cNvSpPr>
            <a:spLocks noGrp="1"/>
          </p:cNvSpPr>
          <p:nvPr>
            <p:ph type="title"/>
          </p:nvPr>
        </p:nvSpPr>
        <p:spPr>
          <a:xfrm>
            <a:off x="495300" y="228600"/>
            <a:ext cx="7888224" cy="1041400"/>
          </a:xfrm>
        </p:spPr>
        <p:txBody>
          <a:bodyPr>
            <a:noAutofit/>
          </a:bodyPr>
          <a:lstStyle/>
          <a:p>
            <a:r>
              <a:rPr lang="en-US" sz="3200" b="0" dirty="0" smtClean="0"/>
              <a:t>“Speak softly and carry a big stick!” </a:t>
            </a:r>
            <a:endParaRPr lang="en-US" sz="3200" b="0" dirty="0"/>
          </a:p>
        </p:txBody>
      </p:sp>
      <p:sp>
        <p:nvSpPr>
          <p:cNvPr id="4" name="Text Placeholder 3"/>
          <p:cNvSpPr>
            <a:spLocks noGrp="1"/>
          </p:cNvSpPr>
          <p:nvPr>
            <p:ph type="body" sz="half" idx="2"/>
          </p:nvPr>
        </p:nvSpPr>
        <p:spPr>
          <a:xfrm>
            <a:off x="746449" y="5638800"/>
            <a:ext cx="6949751" cy="762000"/>
          </a:xfrm>
        </p:spPr>
        <p:txBody>
          <a:bodyPr>
            <a:normAutofit fontScale="85000" lnSpcReduction="10000"/>
          </a:bodyPr>
          <a:lstStyle/>
          <a:p>
            <a:r>
              <a:rPr lang="en-US" dirty="0" smtClean="0"/>
              <a:t>Theodore Roosevelt’s favorite expression was this African proverb.  He believed that if smaller nations were blocking the interests of Americans, the use of force to acquire resources or promote the nations interest was justified.</a:t>
            </a:r>
            <a:endParaRPr lang="en-US" dirty="0"/>
          </a:p>
        </p:txBody>
      </p:sp>
    </p:spTree>
    <p:extLst>
      <p:ext uri="{BB962C8B-B14F-4D97-AF65-F5344CB8AC3E}">
        <p14:creationId xmlns:p14="http://schemas.microsoft.com/office/powerpoint/2010/main" val="4097296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1520" y="1828800"/>
            <a:ext cx="5361052" cy="4419600"/>
          </a:xfrm>
        </p:spPr>
      </p:pic>
      <p:sp>
        <p:nvSpPr>
          <p:cNvPr id="3" name="Title 2"/>
          <p:cNvSpPr>
            <a:spLocks noGrp="1"/>
          </p:cNvSpPr>
          <p:nvPr>
            <p:ph type="title"/>
          </p:nvPr>
        </p:nvSpPr>
        <p:spPr>
          <a:xfrm>
            <a:off x="495300" y="304800"/>
            <a:ext cx="7812024" cy="990600"/>
          </a:xfrm>
        </p:spPr>
        <p:txBody>
          <a:bodyPr>
            <a:noAutofit/>
          </a:bodyPr>
          <a:lstStyle/>
          <a:p>
            <a:pPr algn="ctr"/>
            <a:r>
              <a:rPr lang="en-US" sz="4400" b="0" dirty="0" smtClean="0"/>
              <a:t>Building the panama Canal, 1903 - 1914</a:t>
            </a:r>
            <a:endParaRPr lang="en-US" sz="4400" b="0" dirty="0"/>
          </a:p>
        </p:txBody>
      </p:sp>
      <p:sp>
        <p:nvSpPr>
          <p:cNvPr id="4" name="Text Placeholder 3"/>
          <p:cNvSpPr>
            <a:spLocks noGrp="1"/>
          </p:cNvSpPr>
          <p:nvPr>
            <p:ph type="body" sz="half" idx="2"/>
          </p:nvPr>
        </p:nvSpPr>
        <p:spPr>
          <a:xfrm>
            <a:off x="6172200" y="1828800"/>
            <a:ext cx="2667000" cy="4419600"/>
          </a:xfrm>
        </p:spPr>
        <p:txBody>
          <a:bodyPr>
            <a:normAutofit fontScale="92500" lnSpcReduction="10000"/>
          </a:bodyPr>
          <a:lstStyle/>
          <a:p>
            <a:r>
              <a:rPr lang="en-US" dirty="0" smtClean="0"/>
              <a:t>In 1903, Roosevelt asked Colombia for permission to build a canal across their northernmost state.  When Colombia refused, Theodore Roosevelt organized a coup, threatened Colombia with military invasion, and soon thereafter, the independent nation of Panama was recognized.  Construction on the canal began after the signing of a treaty with the Panamanians later that year.  It was completed in 1914, just before World War I began. </a:t>
            </a:r>
            <a:endParaRPr lang="en-US" dirty="0"/>
          </a:p>
        </p:txBody>
      </p:sp>
    </p:spTree>
    <p:extLst>
      <p:ext uri="{BB962C8B-B14F-4D97-AF65-F5344CB8AC3E}">
        <p14:creationId xmlns:p14="http://schemas.microsoft.com/office/powerpoint/2010/main" val="3783242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b="0" dirty="0" smtClean="0"/>
              <a:t>The Roosevelt Corollary</a:t>
            </a:r>
            <a:endParaRPr lang="en-US" sz="3600" b="0" dirty="0"/>
          </a:p>
        </p:txBody>
      </p:sp>
      <p:sp>
        <p:nvSpPr>
          <p:cNvPr id="4" name="Text Placeholder 3"/>
          <p:cNvSpPr>
            <a:spLocks noGrp="1"/>
          </p:cNvSpPr>
          <p:nvPr>
            <p:ph type="body" sz="half" idx="2"/>
          </p:nvPr>
        </p:nvSpPr>
        <p:spPr>
          <a:xfrm>
            <a:off x="495300" y="1920875"/>
            <a:ext cx="3629025" cy="4483100"/>
          </a:xfrm>
        </p:spPr>
        <p:txBody>
          <a:bodyPr>
            <a:normAutofit fontScale="92500" lnSpcReduction="20000"/>
          </a:bodyPr>
          <a:lstStyle/>
          <a:p>
            <a:r>
              <a:rPr lang="en-US" dirty="0" smtClean="0"/>
              <a:t>The Roosevelt Corollary was an addition to the long established Monroe Doctrine.  You will recall that the Monroe Doctrine was a foreign policy pronouncement in 1823 which forbid European nations from colonizing regions of the Western Hemisphere.  In return, the United States pledged to stay out of European affairs.  In the early 1900s, TR made a slight amendment to the Monroe Doctrine.  Now, he claimed, the United States reserved to right to intervene in any disputes between European powers and their American colonies.  In other words, in the Western Hemisphere (North American, South America, Central America, and the Caribbean) what we say, goes!  The policy was not popular with European governments or American nations. </a:t>
            </a:r>
            <a:endParaRPr lang="en-US" dirty="0"/>
          </a:p>
        </p:txBody>
      </p:sp>
      <p:pic>
        <p:nvPicPr>
          <p:cNvPr id="5" name="Content Placeholder 4"/>
          <p:cNvPicPr>
            <a:picLocks noGrp="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724400" y="914400"/>
            <a:ext cx="4114800" cy="5489575"/>
          </a:xfrm>
          <a:prstGeom prst="rect">
            <a:avLst/>
          </a:prstGeom>
        </p:spPr>
      </p:pic>
    </p:spTree>
    <p:extLst>
      <p:ext uri="{BB962C8B-B14F-4D97-AF65-F5344CB8AC3E}">
        <p14:creationId xmlns:p14="http://schemas.microsoft.com/office/powerpoint/2010/main" val="20639037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14148" y="2133600"/>
            <a:ext cx="3138822" cy="4114800"/>
          </a:xfrm>
        </p:spPr>
      </p:pic>
      <p:sp>
        <p:nvSpPr>
          <p:cNvPr id="3" name="Title 2"/>
          <p:cNvSpPr>
            <a:spLocks noGrp="1"/>
          </p:cNvSpPr>
          <p:nvPr>
            <p:ph type="title"/>
          </p:nvPr>
        </p:nvSpPr>
        <p:spPr>
          <a:xfrm>
            <a:off x="493776" y="606425"/>
            <a:ext cx="8116824" cy="1041400"/>
          </a:xfrm>
        </p:spPr>
        <p:txBody>
          <a:bodyPr>
            <a:noAutofit/>
          </a:bodyPr>
          <a:lstStyle/>
          <a:p>
            <a:r>
              <a:rPr lang="en-US" sz="4400" b="0" dirty="0" smtClean="0"/>
              <a:t>William Howard Taft’s Dollar Diplomacy</a:t>
            </a:r>
            <a:endParaRPr lang="en-US" sz="4400" b="0" dirty="0"/>
          </a:p>
        </p:txBody>
      </p:sp>
      <p:sp>
        <p:nvSpPr>
          <p:cNvPr id="4" name="Text Placeholder 3"/>
          <p:cNvSpPr>
            <a:spLocks noGrp="1"/>
          </p:cNvSpPr>
          <p:nvPr>
            <p:ph type="body" sz="half" idx="2"/>
          </p:nvPr>
        </p:nvSpPr>
        <p:spPr>
          <a:xfrm>
            <a:off x="495300" y="2133600"/>
            <a:ext cx="4610100" cy="4114800"/>
          </a:xfrm>
        </p:spPr>
        <p:txBody>
          <a:bodyPr>
            <a:normAutofit fontScale="92500"/>
          </a:bodyPr>
          <a:lstStyle/>
          <a:p>
            <a:r>
              <a:rPr lang="en-US" dirty="0" smtClean="0"/>
              <a:t>President William Howard Taft followed Roosevelt in office, and was a firm believer that nation’s foreign policy ties were improved whenever those nations engaged in mutually beneficial trade.  Therefore, he attempted to open up ports and build transportation systems throughout Central America and the Caribbean in order to facilitate greater trade.  Nations that trade together rarely wage war, and Taft felt that the United States had an obligation to teach Latin American nations how to make the most of their natural resources.  If American businessmen and corporations made a ton of money in the process, too, then so much the better.  This was what Taft referred to as “Dollar Diplomacy.” </a:t>
            </a:r>
            <a:endParaRPr lang="en-US" dirty="0"/>
          </a:p>
        </p:txBody>
      </p:sp>
    </p:spTree>
    <p:extLst>
      <p:ext uri="{BB962C8B-B14F-4D97-AF65-F5344CB8AC3E}">
        <p14:creationId xmlns:p14="http://schemas.microsoft.com/office/powerpoint/2010/main" val="4062148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457200"/>
            <a:ext cx="4154424" cy="990600"/>
          </a:xfrm>
        </p:spPr>
        <p:txBody>
          <a:bodyPr>
            <a:normAutofit/>
          </a:bodyPr>
          <a:lstStyle/>
          <a:p>
            <a:r>
              <a:rPr lang="en-US" sz="4800" dirty="0" smtClean="0">
                <a:effectLst>
                  <a:outerShdw blurRad="38100" dist="38100" dir="2700000" algn="tl">
                    <a:srgbClr val="000000">
                      <a:alpha val="43137"/>
                    </a:srgbClr>
                  </a:outerShdw>
                </a:effectLst>
              </a:rPr>
              <a:t>imperialism</a:t>
            </a:r>
            <a:endParaRPr lang="en-US" sz="4800" dirty="0">
              <a:effectLst>
                <a:outerShdw blurRad="38100" dist="38100" dir="2700000" algn="tl">
                  <a:srgbClr val="000000">
                    <a:alpha val="43137"/>
                  </a:srgbClr>
                </a:outerShdw>
              </a:effectLst>
            </a:endParaRPr>
          </a:p>
        </p:txBody>
      </p:sp>
      <p:pic>
        <p:nvPicPr>
          <p:cNvPr id="10" name="Content Placeholder 9"/>
          <p:cNvPicPr>
            <a:picLocks noGrp="1" noChangeAspect="1"/>
          </p:cNvPicPr>
          <p:nvPr>
            <p:ph sz="half" idx="1"/>
          </p:nvPr>
        </p:nvPicPr>
        <p:blipFill>
          <a:blip r:embed="rId2" cstate="print">
            <a:grayscl/>
            <a:extLst>
              <a:ext uri="{28A0092B-C50C-407E-A947-70E740481C1C}">
                <a14:useLocalDpi xmlns:a14="http://schemas.microsoft.com/office/drawing/2010/main" val="0"/>
              </a:ext>
            </a:extLst>
          </a:blip>
          <a:stretch>
            <a:fillRect/>
          </a:stretch>
        </p:blipFill>
        <p:spPr>
          <a:xfrm>
            <a:off x="4724400" y="762000"/>
            <a:ext cx="3863578" cy="4572000"/>
          </a:xfrm>
        </p:spPr>
      </p:pic>
      <p:sp>
        <p:nvSpPr>
          <p:cNvPr id="9" name="Content Placeholder 8"/>
          <p:cNvSpPr>
            <a:spLocks noGrp="1"/>
          </p:cNvSpPr>
          <p:nvPr>
            <p:ph sz="half" idx="2"/>
          </p:nvPr>
        </p:nvSpPr>
        <p:spPr>
          <a:xfrm>
            <a:off x="496754" y="1447800"/>
            <a:ext cx="3999046" cy="5029200"/>
          </a:xfrm>
        </p:spPr>
        <p:txBody>
          <a:bodyPr>
            <a:normAutofit/>
          </a:bodyPr>
          <a:lstStyle/>
          <a:p>
            <a:r>
              <a:rPr lang="en-US" b="1" dirty="0" smtClean="0"/>
              <a:t>Imperialism is the economic and political domination of a larger, more powerful nation over a smaller, less powerful nation.</a:t>
            </a:r>
          </a:p>
          <a:p>
            <a:r>
              <a:rPr lang="en-US" b="1" dirty="0" smtClean="0"/>
              <a:t>Imperialist policies allow nations to create empires – controlling smaller nations and demanding tributes – or, simply taking economic advantages over those nations.</a:t>
            </a:r>
          </a:p>
          <a:p>
            <a:r>
              <a:rPr lang="en-US" b="1" dirty="0" smtClean="0"/>
              <a:t>The United States took over much of Mexico’s land in the Southwest during the imperialist Mexican-American War. </a:t>
            </a:r>
          </a:p>
          <a:p>
            <a:r>
              <a:rPr lang="en-US" b="1" dirty="0" smtClean="0"/>
              <a:t>After the Spanish-American War of 1898, the United States expanded its empire by claiming the Philippines as a colony.</a:t>
            </a:r>
          </a:p>
          <a:p>
            <a:endParaRPr lang="en-US" b="1" dirty="0"/>
          </a:p>
        </p:txBody>
      </p:sp>
      <p:sp>
        <p:nvSpPr>
          <p:cNvPr id="11" name="Rounded Rectangle 10"/>
          <p:cNvSpPr/>
          <p:nvPr/>
        </p:nvSpPr>
        <p:spPr>
          <a:xfrm>
            <a:off x="4572000" y="5181600"/>
            <a:ext cx="4343400" cy="12192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solidFill>
                  <a:schemeClr val="accent2">
                    <a:lumMod val="50000"/>
                  </a:schemeClr>
                </a:solidFill>
                <a:effectLst>
                  <a:outerShdw blurRad="38100" dist="38100" dir="2700000" algn="tl">
                    <a:srgbClr val="000000">
                      <a:alpha val="43137"/>
                    </a:srgbClr>
                  </a:outerShdw>
                </a:effectLst>
              </a:rPr>
              <a:t>Theodore Roosevelt’s most obvious act of imperialism was the creation of Panama and the construction of the Panama Canal. </a:t>
            </a:r>
            <a:endParaRPr lang="en-US"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9456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28600"/>
            <a:ext cx="2667000" cy="6029326"/>
          </a:xfrm>
        </p:spPr>
        <p:txBody>
          <a:bodyPr>
            <a:normAutofit/>
          </a:bodyPr>
          <a:lstStyle/>
          <a:p>
            <a:r>
              <a:rPr lang="en-US" b="1" dirty="0" smtClean="0"/>
              <a:t>causes of </a:t>
            </a:r>
            <a:r>
              <a:rPr lang="en-US" b="1" dirty="0"/>
              <a:t>A</a:t>
            </a:r>
            <a:r>
              <a:rPr lang="en-US" b="1" dirty="0" smtClean="0"/>
              <a:t>merican imperialism: </a:t>
            </a:r>
            <a:br>
              <a:rPr lang="en-US" b="1" dirty="0" smtClean="0"/>
            </a:br>
            <a:r>
              <a:rPr lang="en-US" b="1" dirty="0"/>
              <a:t/>
            </a:r>
            <a:br>
              <a:rPr lang="en-US" b="1" dirty="0"/>
            </a:br>
            <a:r>
              <a:rPr lang="en-US" b="1" dirty="0" smtClean="0"/>
              <a:t>1.  Feelings of racial superiority: the Anglo –Saxon Myth.</a:t>
            </a:r>
            <a:br>
              <a:rPr lang="en-US" b="1" dirty="0" smtClean="0"/>
            </a:br>
            <a:r>
              <a:rPr lang="en-US" b="1" dirty="0"/>
              <a:t/>
            </a:r>
            <a:br>
              <a:rPr lang="en-US" b="1" dirty="0"/>
            </a:br>
            <a:r>
              <a:rPr lang="en-US" b="1" dirty="0" smtClean="0"/>
              <a:t>2.  The desire to expand military bases and project American military strength around the globe.</a:t>
            </a:r>
            <a:br>
              <a:rPr lang="en-US" b="1" dirty="0" smtClean="0"/>
            </a:br>
            <a:r>
              <a:rPr lang="en-US" b="1" dirty="0"/>
              <a:t/>
            </a:r>
            <a:br>
              <a:rPr lang="en-US" b="1" dirty="0"/>
            </a:br>
            <a:r>
              <a:rPr lang="en-US" b="1" dirty="0" smtClean="0"/>
              <a:t>3.  The desire to expand trade to world markets – capitalist gains. </a:t>
            </a:r>
            <a:br>
              <a:rPr lang="en-US" b="1" dirty="0" smtClean="0"/>
            </a:br>
            <a:r>
              <a:rPr lang="en-US" b="1" dirty="0"/>
              <a:t/>
            </a:r>
            <a:br>
              <a:rPr lang="en-US" b="1" dirty="0"/>
            </a:br>
            <a:r>
              <a:rPr lang="en-US" b="1" dirty="0" smtClean="0"/>
              <a:t>4.  The desire to spread Christianity. </a:t>
            </a:r>
            <a:endParaRPr lang="en-US" b="1" dirty="0"/>
          </a:p>
        </p:txBody>
      </p:sp>
      <p:pic>
        <p:nvPicPr>
          <p:cNvPr id="8" name="Content Placeholder 7"/>
          <p:cNvPicPr>
            <a:picLocks noGrp="1" noChangeAspect="1"/>
          </p:cNvPicPr>
          <p:nvPr>
            <p:ph type="pic" idx="1"/>
          </p:nvPr>
        </p:nvPicPr>
        <p:blipFill>
          <a:blip r:embed="rId2">
            <a:grayscl/>
            <a:extLst>
              <a:ext uri="{28A0092B-C50C-407E-A947-70E740481C1C}">
                <a14:useLocalDpi xmlns:a14="http://schemas.microsoft.com/office/drawing/2010/main" val="0"/>
              </a:ext>
            </a:extLst>
          </a:blip>
          <a:srcRect l="6449" r="6449"/>
          <a:stretch>
            <a:fillRect/>
          </a:stretch>
        </p:blipFill>
        <p:spPr>
          <a:xfrm>
            <a:off x="2971800" y="1295400"/>
            <a:ext cx="5791200" cy="4343400"/>
          </a:xfrm>
        </p:spPr>
      </p:pic>
      <p:sp>
        <p:nvSpPr>
          <p:cNvPr id="9" name="Text Placeholder 8"/>
          <p:cNvSpPr>
            <a:spLocks noGrp="1"/>
          </p:cNvSpPr>
          <p:nvPr>
            <p:ph type="body" sz="half" idx="2"/>
          </p:nvPr>
        </p:nvSpPr>
        <p:spPr>
          <a:xfrm>
            <a:off x="2971800" y="228600"/>
            <a:ext cx="5799138" cy="909637"/>
          </a:xfrm>
        </p:spPr>
        <p:txBody>
          <a:bodyPr>
            <a:noAutofit/>
          </a:bodyPr>
          <a:lstStyle/>
          <a:p>
            <a:r>
              <a:rPr lang="en-US" sz="2800" dirty="0" smtClean="0">
                <a:effectLst>
                  <a:outerShdw blurRad="38100" dist="38100" dir="2700000" algn="tl">
                    <a:srgbClr val="000000">
                      <a:alpha val="43137"/>
                    </a:srgbClr>
                  </a:outerShdw>
                </a:effectLst>
              </a:rPr>
              <a:t>What are some of the causes of American Imperialism?</a:t>
            </a:r>
            <a:endParaRPr lang="en-US"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96750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4191000" cy="1752600"/>
          </a:xfrm>
        </p:spPr>
        <p:txBody>
          <a:bodyPr>
            <a:noAutofit/>
          </a:bodyPr>
          <a:lstStyle/>
          <a:p>
            <a:r>
              <a:rPr lang="en-US" sz="2800" dirty="0" smtClean="0"/>
              <a:t>Alfred Thayer Mahan :</a:t>
            </a:r>
            <a:r>
              <a:rPr lang="en-US" sz="2800" dirty="0"/>
              <a:t/>
            </a:r>
            <a:br>
              <a:rPr lang="en-US" sz="2800" dirty="0"/>
            </a:br>
            <a:r>
              <a:rPr lang="en-US" sz="2800" i="1" u="sng" dirty="0" smtClean="0">
                <a:effectLst>
                  <a:outerShdw blurRad="38100" dist="38100" dir="2700000" algn="tl">
                    <a:srgbClr val="000000">
                      <a:alpha val="43137"/>
                    </a:srgbClr>
                  </a:outerShdw>
                </a:effectLst>
              </a:rPr>
              <a:t>The influence of sea Power upon history</a:t>
            </a:r>
            <a:endParaRPr lang="en-US" sz="2800" i="1" u="sng" dirty="0">
              <a:effectLst>
                <a:outerShdw blurRad="38100" dist="38100" dir="2700000" algn="tl">
                  <a:srgbClr val="000000">
                    <a:alpha val="43137"/>
                  </a:srgbClr>
                </a:outerShdw>
              </a:effectLst>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658139" y="609600"/>
            <a:ext cx="3856797" cy="5562600"/>
          </a:xfrm>
        </p:spPr>
      </p:pic>
      <p:sp>
        <p:nvSpPr>
          <p:cNvPr id="7" name="Content Placeholder 6"/>
          <p:cNvSpPr>
            <a:spLocks noGrp="1"/>
          </p:cNvSpPr>
          <p:nvPr>
            <p:ph sz="half" idx="2"/>
          </p:nvPr>
        </p:nvSpPr>
        <p:spPr>
          <a:xfrm>
            <a:off x="496754" y="1915880"/>
            <a:ext cx="3639311" cy="4256319"/>
          </a:xfrm>
        </p:spPr>
        <p:txBody>
          <a:bodyPr/>
          <a:lstStyle/>
          <a:p>
            <a:r>
              <a:rPr lang="en-US" dirty="0" smtClean="0"/>
              <a:t>Alfred Thayer Mahan pointed out that the most prosperous people in world history – the Greeks, the Romans, the Dutch, and the British, had powerful navies that helped to protect their merchant vessels and facilitate trade.  </a:t>
            </a:r>
          </a:p>
          <a:p>
            <a:r>
              <a:rPr lang="en-US" dirty="0" smtClean="0"/>
              <a:t>Mahan encouraged the United States to expand it’s naval power, and to project our power globally.  In this manner, we could increase trade and prosperity.  A strong navy would protect American business interests. </a:t>
            </a:r>
            <a:endParaRPr lang="en-US" dirty="0"/>
          </a:p>
        </p:txBody>
      </p:sp>
    </p:spTree>
    <p:extLst>
      <p:ext uri="{BB962C8B-B14F-4D97-AF65-F5344CB8AC3E}">
        <p14:creationId xmlns:p14="http://schemas.microsoft.com/office/powerpoint/2010/main" val="2807891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3776" y="609600"/>
            <a:ext cx="7735824" cy="1066800"/>
          </a:xfrm>
        </p:spPr>
        <p:txBody>
          <a:bodyPr>
            <a:noAutofit/>
          </a:bodyPr>
          <a:lstStyle/>
          <a:p>
            <a:r>
              <a:rPr lang="en-US" sz="3600" dirty="0" smtClean="0"/>
              <a:t>Hawaii – the overthrow of Queen Liliuokalani</a:t>
            </a:r>
            <a:endParaRPr lang="en-US" sz="3600"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509600" y="1455381"/>
            <a:ext cx="2948600" cy="5042533"/>
          </a:xfrm>
        </p:spPr>
      </p:pic>
      <p:sp>
        <p:nvSpPr>
          <p:cNvPr id="7" name="Content Placeholder 6"/>
          <p:cNvSpPr>
            <a:spLocks noGrp="1"/>
          </p:cNvSpPr>
          <p:nvPr>
            <p:ph sz="half" idx="2"/>
          </p:nvPr>
        </p:nvSpPr>
        <p:spPr>
          <a:xfrm>
            <a:off x="304800" y="1752600"/>
            <a:ext cx="4953000" cy="4724399"/>
          </a:xfrm>
        </p:spPr>
        <p:txBody>
          <a:bodyPr/>
          <a:lstStyle/>
          <a:p>
            <a:r>
              <a:rPr lang="en-US" dirty="0" smtClean="0"/>
              <a:t>Christian missionaries, planters, American business leaders, and a small contingent of American soldiers were all present on the Hawaiian islands during the late 1800s.</a:t>
            </a:r>
          </a:p>
          <a:p>
            <a:r>
              <a:rPr lang="en-US" dirty="0" smtClean="0"/>
              <a:t>Missionaries had been proselytizing people in Hawaii for decades. </a:t>
            </a:r>
          </a:p>
          <a:p>
            <a:r>
              <a:rPr lang="en-US" dirty="0" smtClean="0"/>
              <a:t>Planters had moved into Hawaii to control trade in a variety of unique products – one of the most famous today is the Dole company – which specialized in tropical fruits – like pineapples.</a:t>
            </a:r>
          </a:p>
          <a:p>
            <a:r>
              <a:rPr lang="en-US" dirty="0" smtClean="0"/>
              <a:t>The US had acquired the rights to the naval base at Pearl Harbor in 1887 – under a treaty with former King Kalakaua.  </a:t>
            </a:r>
          </a:p>
          <a:p>
            <a:r>
              <a:rPr lang="en-US" dirty="0" smtClean="0"/>
              <a:t>Together, these groups organized to overthrow Queen Liliuokalani in 1893. </a:t>
            </a:r>
          </a:p>
        </p:txBody>
      </p:sp>
    </p:spTree>
    <p:extLst>
      <p:ext uri="{BB962C8B-B14F-4D97-AF65-F5344CB8AC3E}">
        <p14:creationId xmlns:p14="http://schemas.microsoft.com/office/powerpoint/2010/main" val="24905088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762000"/>
          </a:xfrm>
        </p:spPr>
        <p:txBody>
          <a:bodyPr/>
          <a:lstStyle/>
          <a:p>
            <a:r>
              <a:rPr lang="en-US" dirty="0" smtClean="0"/>
              <a:t>President Grover Cleveland : </a:t>
            </a:r>
            <a:br>
              <a:rPr lang="en-US" dirty="0" smtClean="0"/>
            </a:br>
            <a:r>
              <a:rPr lang="en-US" dirty="0" smtClean="0"/>
              <a:t>Anti-imperialist president</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08994" y="533400"/>
            <a:ext cx="3631286" cy="5257800"/>
          </a:xfrm>
        </p:spPr>
      </p:pic>
      <p:sp>
        <p:nvSpPr>
          <p:cNvPr id="4" name="Content Placeholder 3"/>
          <p:cNvSpPr>
            <a:spLocks noGrp="1"/>
          </p:cNvSpPr>
          <p:nvPr>
            <p:ph sz="half" idx="2"/>
          </p:nvPr>
        </p:nvSpPr>
        <p:spPr>
          <a:xfrm>
            <a:off x="496754" y="1447800"/>
            <a:ext cx="4075246" cy="4648200"/>
          </a:xfrm>
        </p:spPr>
        <p:txBody>
          <a:bodyPr/>
          <a:lstStyle/>
          <a:p>
            <a:r>
              <a:rPr lang="en-US" dirty="0" smtClean="0"/>
              <a:t>When Hawaii was taken over by American business interests in 1893, the provisional government immediately applied to be annexed by the United States.</a:t>
            </a:r>
          </a:p>
          <a:p>
            <a:r>
              <a:rPr lang="en-US" dirty="0" smtClean="0"/>
              <a:t>At the time, President Grover Cleveland insisted that the provisional government was not legitimate, and that the United States would not recognize them as the true leaders of Hawaii.</a:t>
            </a:r>
          </a:p>
          <a:p>
            <a:r>
              <a:rPr lang="en-US" dirty="0" smtClean="0"/>
              <a:t>In 1898, however, a new President saw things differently.  President William McKinley, eager to see the United States empire grow, annexed Hawaii.  Hawaii became a state in 1959. </a:t>
            </a:r>
            <a:endParaRPr lang="en-US" dirty="0"/>
          </a:p>
        </p:txBody>
      </p:sp>
    </p:spTree>
    <p:extLst>
      <p:ext uri="{BB962C8B-B14F-4D97-AF65-F5344CB8AC3E}">
        <p14:creationId xmlns:p14="http://schemas.microsoft.com/office/powerpoint/2010/main" val="564327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3776" y="609600"/>
            <a:ext cx="7354824" cy="1066800"/>
          </a:xfrm>
        </p:spPr>
        <p:txBody>
          <a:bodyPr>
            <a:normAutofit/>
          </a:bodyPr>
          <a:lstStyle/>
          <a:p>
            <a:r>
              <a:rPr lang="en-US" sz="3200" dirty="0" smtClean="0"/>
              <a:t>Jose Marti – </a:t>
            </a:r>
            <a:r>
              <a:rPr lang="en-US" sz="3200" dirty="0" err="1" smtClean="0"/>
              <a:t>cuban</a:t>
            </a:r>
            <a:r>
              <a:rPr lang="en-US" sz="3200" dirty="0" smtClean="0"/>
              <a:t> revolutionary </a:t>
            </a:r>
            <a:endParaRPr lang="en-US" sz="3200"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724400" y="1371600"/>
            <a:ext cx="3811524" cy="4648200"/>
          </a:xfrm>
        </p:spPr>
      </p:pic>
      <p:sp>
        <p:nvSpPr>
          <p:cNvPr id="7" name="Content Placeholder 6"/>
          <p:cNvSpPr>
            <a:spLocks noGrp="1"/>
          </p:cNvSpPr>
          <p:nvPr>
            <p:ph sz="half" idx="2"/>
          </p:nvPr>
        </p:nvSpPr>
        <p:spPr>
          <a:xfrm>
            <a:off x="496754" y="1371600"/>
            <a:ext cx="3922846" cy="4648200"/>
          </a:xfrm>
        </p:spPr>
        <p:txBody>
          <a:bodyPr/>
          <a:lstStyle/>
          <a:p>
            <a:r>
              <a:rPr lang="en-US" dirty="0" smtClean="0"/>
              <a:t>In the 1890s, Jose Marti was probably the most outspoken activist for Cuban independence.  At the time, Cuba was ruled over by Spain.  As the Spanish empire began to crumble, it used military power in order to hold on to its most prized possessions.  One of these possessions was Cuba.</a:t>
            </a:r>
          </a:p>
          <a:p>
            <a:r>
              <a:rPr lang="en-US" dirty="0" smtClean="0"/>
              <a:t>Jose Marti traveled throughout the United States, raising money for revolutionary armies which would free Cuba from Spanish rule: Cuba </a:t>
            </a:r>
            <a:r>
              <a:rPr lang="en-US" dirty="0" err="1" smtClean="0"/>
              <a:t>Libre</a:t>
            </a:r>
            <a:r>
              <a:rPr lang="en-US" dirty="0" smtClean="0"/>
              <a:t>! </a:t>
            </a:r>
          </a:p>
          <a:p>
            <a:r>
              <a:rPr lang="en-US" dirty="0" smtClean="0"/>
              <a:t>Marti would be killed by the Spanish before Cuba won its independence. </a:t>
            </a:r>
            <a:endParaRPr lang="en-US" dirty="0"/>
          </a:p>
        </p:txBody>
      </p:sp>
    </p:spTree>
    <p:extLst>
      <p:ext uri="{BB962C8B-B14F-4D97-AF65-F5344CB8AC3E}">
        <p14:creationId xmlns:p14="http://schemas.microsoft.com/office/powerpoint/2010/main" val="4157682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228600"/>
            <a:ext cx="3773424" cy="1295400"/>
          </a:xfrm>
        </p:spPr>
        <p:txBody>
          <a:bodyPr>
            <a:normAutofit fontScale="90000"/>
          </a:bodyPr>
          <a:lstStyle/>
          <a:p>
            <a:r>
              <a:rPr lang="en-US" sz="3200" dirty="0" smtClean="0"/>
              <a:t>America’s business interests in </a:t>
            </a:r>
            <a:r>
              <a:rPr lang="en-US" sz="3200" dirty="0" err="1" smtClean="0"/>
              <a:t>cuba</a:t>
            </a:r>
            <a:endParaRPr lang="en-US" sz="32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48200" y="685800"/>
            <a:ext cx="4005072" cy="5486400"/>
          </a:xfrm>
        </p:spPr>
      </p:pic>
      <p:sp>
        <p:nvSpPr>
          <p:cNvPr id="4" name="Content Placeholder 3"/>
          <p:cNvSpPr>
            <a:spLocks noGrp="1"/>
          </p:cNvSpPr>
          <p:nvPr>
            <p:ph sz="half" idx="2"/>
          </p:nvPr>
        </p:nvSpPr>
        <p:spPr>
          <a:xfrm>
            <a:off x="381000" y="1524000"/>
            <a:ext cx="3999046" cy="5029200"/>
          </a:xfrm>
        </p:spPr>
        <p:txBody>
          <a:bodyPr/>
          <a:lstStyle/>
          <a:p>
            <a:r>
              <a:rPr lang="en-US" dirty="0" smtClean="0"/>
              <a:t>Although the Spanish controlled the politics of the Cuban people, American companies and American businessmen made fortunes using the natural resources of the island.  </a:t>
            </a:r>
          </a:p>
          <a:p>
            <a:r>
              <a:rPr lang="en-US" dirty="0" smtClean="0"/>
              <a:t>Americans controlled a wide array of resources, including:  </a:t>
            </a:r>
          </a:p>
          <a:p>
            <a:pPr marL="0" indent="0">
              <a:buNone/>
            </a:pPr>
            <a:endParaRPr lang="en-US" dirty="0" smtClean="0"/>
          </a:p>
          <a:p>
            <a:pPr lvl="1"/>
            <a:r>
              <a:rPr lang="en-US" dirty="0" smtClean="0"/>
              <a:t>Sugar Cane</a:t>
            </a:r>
          </a:p>
          <a:p>
            <a:pPr lvl="1"/>
            <a:r>
              <a:rPr lang="en-US" dirty="0" smtClean="0"/>
              <a:t>Oil</a:t>
            </a:r>
          </a:p>
          <a:p>
            <a:pPr lvl="1"/>
            <a:r>
              <a:rPr lang="en-US" dirty="0" smtClean="0"/>
              <a:t>Mining Operations</a:t>
            </a:r>
          </a:p>
          <a:p>
            <a:pPr lvl="1"/>
            <a:r>
              <a:rPr lang="en-US" dirty="0" smtClean="0"/>
              <a:t>Casinos</a:t>
            </a:r>
          </a:p>
          <a:p>
            <a:pPr lvl="1"/>
            <a:r>
              <a:rPr lang="en-US" dirty="0" smtClean="0"/>
              <a:t>Beachfront Tourist Resorts</a:t>
            </a:r>
          </a:p>
          <a:p>
            <a:pPr lvl="1"/>
            <a:r>
              <a:rPr lang="en-US" dirty="0" smtClean="0"/>
              <a:t>Railroads</a:t>
            </a:r>
            <a:endParaRPr lang="en-US" dirty="0"/>
          </a:p>
        </p:txBody>
      </p:sp>
    </p:spTree>
    <p:extLst>
      <p:ext uri="{BB962C8B-B14F-4D97-AF65-F5344CB8AC3E}">
        <p14:creationId xmlns:p14="http://schemas.microsoft.com/office/powerpoint/2010/main" val="371418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Custom 3">
      <a:dk1>
        <a:srgbClr val="94C600"/>
      </a:dk1>
      <a:lt1>
        <a:sysClr val="window" lastClr="FFFFFF"/>
      </a:lt1>
      <a:dk2>
        <a:srgbClr val="94C600"/>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Tradeshow</Template>
  <TotalTime>214</TotalTime>
  <Words>2549</Words>
  <Application>Microsoft Office PowerPoint</Application>
  <PresentationFormat>On-screen Show (4:3)</PresentationFormat>
  <Paragraphs>98</Paragraphs>
  <Slides>27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Candara</vt:lpstr>
      <vt:lpstr>Tradeshow</vt:lpstr>
      <vt:lpstr>United States Foreign Policy, 1865 - 1914</vt:lpstr>
      <vt:lpstr>Isolationism</vt:lpstr>
      <vt:lpstr>imperialism</vt:lpstr>
      <vt:lpstr>causes of American imperialism:   1.  Feelings of racial superiority: the Anglo –Saxon Myth.  2.  The desire to expand military bases and project American military strength around the globe.  3.  The desire to expand trade to world markets – capitalist gains.   4.  The desire to spread Christianity. </vt:lpstr>
      <vt:lpstr>Alfred Thayer Mahan : The influence of sea Power upon history</vt:lpstr>
      <vt:lpstr>Hawaii – the overthrow of Queen Liliuokalani</vt:lpstr>
      <vt:lpstr>President Grover Cleveland :  Anti-imperialist president</vt:lpstr>
      <vt:lpstr>Jose Marti – cuban revolutionary </vt:lpstr>
      <vt:lpstr>America’s business interests in cuba</vt:lpstr>
      <vt:lpstr>William Randolph hearst</vt:lpstr>
      <vt:lpstr>Joseph Pulitzer</vt:lpstr>
      <vt:lpstr>Yellow journalism</vt:lpstr>
      <vt:lpstr>Yellow Journalism as a cause of the Spanish-American War </vt:lpstr>
      <vt:lpstr>February 15th, 1898 – The USS Maine explodes in Havana Harbor</vt:lpstr>
      <vt:lpstr>“Remember the maine!”</vt:lpstr>
      <vt:lpstr>The Battle of Manila Bay, The Philippines</vt:lpstr>
      <vt:lpstr>Theodore Roosevelt establishes the roughriders, 1898 </vt:lpstr>
      <vt:lpstr>The Treaty of Paris of 1898 – Ending the Spanish-American War</vt:lpstr>
      <vt:lpstr>Anti-Imperialists</vt:lpstr>
      <vt:lpstr>The Filipino insurrection</vt:lpstr>
      <vt:lpstr>Spheres of Influence</vt:lpstr>
      <vt:lpstr>The Open Door Policy of John Hay</vt:lpstr>
      <vt:lpstr>The Boxer Rebellion</vt:lpstr>
      <vt:lpstr>“Speak softly and carry a big stick!” </vt:lpstr>
      <vt:lpstr>Building the panama Canal, 1903 - 1914</vt:lpstr>
      <vt:lpstr>The Roosevelt Corollary</vt:lpstr>
      <vt:lpstr>William Howard Taft’s Dollar Diplomacy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Policy, 1865 - 1914</dc:title>
  <dc:creator>Adam</dc:creator>
  <cp:lastModifiedBy>Adam Henry</cp:lastModifiedBy>
  <cp:revision>23</cp:revision>
  <dcterms:created xsi:type="dcterms:W3CDTF">2015-03-09T22:30:35Z</dcterms:created>
  <dcterms:modified xsi:type="dcterms:W3CDTF">2015-03-10T14:14:54Z</dcterms:modified>
</cp:coreProperties>
</file>